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262" r:id="rId4"/>
    <p:sldId id="288" r:id="rId5"/>
    <p:sldId id="335" r:id="rId6"/>
    <p:sldId id="293" r:id="rId7"/>
    <p:sldId id="289" r:id="rId8"/>
    <p:sldId id="336" r:id="rId9"/>
    <p:sldId id="334" r:id="rId10"/>
    <p:sldId id="333" r:id="rId11"/>
    <p:sldId id="337" r:id="rId12"/>
    <p:sldId id="338" r:id="rId13"/>
    <p:sldId id="339" r:id="rId14"/>
    <p:sldId id="263" r:id="rId15"/>
    <p:sldId id="340" r:id="rId16"/>
    <p:sldId id="264" r:id="rId17"/>
    <p:sldId id="290" r:id="rId18"/>
    <p:sldId id="328" r:id="rId19"/>
    <p:sldId id="331" r:id="rId20"/>
    <p:sldId id="291" r:id="rId21"/>
    <p:sldId id="292" r:id="rId22"/>
    <p:sldId id="294" r:id="rId23"/>
    <p:sldId id="295" r:id="rId24"/>
    <p:sldId id="332" r:id="rId25"/>
    <p:sldId id="300" r:id="rId26"/>
    <p:sldId id="301" r:id="rId27"/>
    <p:sldId id="296" r:id="rId28"/>
    <p:sldId id="297" r:id="rId29"/>
    <p:sldId id="298" r:id="rId30"/>
    <p:sldId id="302" r:id="rId31"/>
    <p:sldId id="299" r:id="rId32"/>
    <p:sldId id="303" r:id="rId33"/>
    <p:sldId id="304" r:id="rId34"/>
    <p:sldId id="305" r:id="rId35"/>
    <p:sldId id="306" r:id="rId36"/>
    <p:sldId id="307" r:id="rId37"/>
    <p:sldId id="309" r:id="rId38"/>
    <p:sldId id="310" r:id="rId39"/>
    <p:sldId id="311" r:id="rId40"/>
    <p:sldId id="353" r:id="rId41"/>
    <p:sldId id="354" r:id="rId42"/>
    <p:sldId id="355" r:id="rId43"/>
    <p:sldId id="308" r:id="rId44"/>
    <p:sldId id="267" r:id="rId45"/>
    <p:sldId id="312" r:id="rId46"/>
    <p:sldId id="313" r:id="rId47"/>
    <p:sldId id="314" r:id="rId48"/>
    <p:sldId id="315" r:id="rId49"/>
    <p:sldId id="317" r:id="rId50"/>
    <p:sldId id="316" r:id="rId51"/>
    <p:sldId id="318" r:id="rId52"/>
    <p:sldId id="319" r:id="rId53"/>
    <p:sldId id="341" r:id="rId54"/>
    <p:sldId id="320" r:id="rId55"/>
    <p:sldId id="321" r:id="rId56"/>
    <p:sldId id="325" r:id="rId57"/>
    <p:sldId id="322" r:id="rId58"/>
    <p:sldId id="324" r:id="rId59"/>
    <p:sldId id="323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2" r:id="rId69"/>
    <p:sldId id="350" r:id="rId70"/>
    <p:sldId id="351" r:id="rId71"/>
    <p:sldId id="287" r:id="rId72"/>
    <p:sldId id="327" r:id="rId73"/>
    <p:sldId id="330" r:id="rId74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mbria Math" panose="02040503050406030204" pitchFamily="18" charset="0"/>
      <p:regular r:id="rId81"/>
    </p:embeddedFont>
    <p:embeddedFont>
      <p:font typeface="Lucida Console" panose="020B0609040504020204" pitchFamily="49" charset="0"/>
      <p:regular r:id="rId82"/>
    </p:embeddedFont>
    <p:embeddedFont>
      <p:font typeface="Lucida Sans Typewriter" panose="020B0509030504030204" pitchFamily="49" charset="0"/>
      <p:regular r:id="rId83"/>
      <p:bold r:id="rId84"/>
      <p:italic r:id="rId85"/>
      <p:boldItalic r:id="rId86"/>
    </p:embeddedFont>
    <p:embeddedFont>
      <p:font typeface="SAS Monospace" panose="020B0609020202020204" pitchFamily="49" charset="0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C56544-646D-406F-8B13-09F19AA8DD3F}">
          <p14:sldIdLst>
            <p14:sldId id="256"/>
            <p14:sldId id="257"/>
          </p14:sldIdLst>
        </p14:section>
        <p14:section name="Intro" id="{4876BA57-46C2-4F8B-BE68-1F402F145CD4}">
          <p14:sldIdLst>
            <p14:sldId id="262"/>
            <p14:sldId id="288"/>
            <p14:sldId id="335"/>
            <p14:sldId id="293"/>
            <p14:sldId id="289"/>
            <p14:sldId id="336"/>
            <p14:sldId id="334"/>
            <p14:sldId id="333"/>
          </p14:sldIdLst>
        </p14:section>
        <p14:section name="Contrasts" id="{767D9674-861B-458D-8BF4-761CC9275EE7}">
          <p14:sldIdLst>
            <p14:sldId id="337"/>
            <p14:sldId id="338"/>
            <p14:sldId id="339"/>
            <p14:sldId id="263"/>
            <p14:sldId id="340"/>
            <p14:sldId id="264"/>
          </p14:sldIdLst>
        </p14:section>
        <p14:section name="MGLM" id="{C136E916-6960-4530-AACE-3F2AA9D47E58}">
          <p14:sldIdLst>
            <p14:sldId id="290"/>
            <p14:sldId id="328"/>
          </p14:sldIdLst>
        </p14:section>
        <p14:section name="DataEllipse" id="{A0BC2DC1-FD13-4F9B-A091-A9DC41189B3B}">
          <p14:sldIdLst>
            <p14:sldId id="331"/>
            <p14:sldId id="291"/>
            <p14:sldId id="292"/>
            <p14:sldId id="294"/>
            <p14:sldId id="295"/>
            <p14:sldId id="332"/>
            <p14:sldId id="300"/>
            <p14:sldId id="301"/>
            <p14:sldId id="296"/>
            <p14:sldId id="297"/>
            <p14:sldId id="298"/>
            <p14:sldId id="302"/>
            <p14:sldId id="299"/>
            <p14:sldId id="303"/>
            <p14:sldId id="304"/>
            <p14:sldId id="305"/>
            <p14:sldId id="306"/>
            <p14:sldId id="307"/>
          </p14:sldIdLst>
        </p14:section>
        <p14:section name="Penguins" id="{3201B4DD-7A03-45E1-B3C7-F9BD003685C9}">
          <p14:sldIdLst>
            <p14:sldId id="309"/>
            <p14:sldId id="310"/>
            <p14:sldId id="311"/>
            <p14:sldId id="353"/>
            <p14:sldId id="354"/>
            <p14:sldId id="355"/>
            <p14:sldId id="308"/>
            <p14:sldId id="267"/>
            <p14:sldId id="312"/>
            <p14:sldId id="313"/>
            <p14:sldId id="314"/>
            <p14:sldId id="315"/>
            <p14:sldId id="317"/>
            <p14:sldId id="316"/>
            <p14:sldId id="318"/>
            <p14:sldId id="319"/>
            <p14:sldId id="341"/>
            <p14:sldId id="320"/>
            <p14:sldId id="321"/>
            <p14:sldId id="325"/>
            <p14:sldId id="322"/>
            <p14:sldId id="324"/>
            <p14:sldId id="323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2"/>
            <p14:sldId id="350"/>
            <p14:sldId id="351"/>
            <p14:sldId id="287"/>
            <p14:sldId id="32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824" autoAdjust="0"/>
  </p:normalViewPr>
  <p:slideViewPr>
    <p:cSldViewPr>
      <p:cViewPr varScale="1">
        <p:scale>
          <a:sx n="106" d="100"/>
          <a:sy n="106" d="100"/>
        </p:scale>
        <p:origin x="6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08C6E-B8CD-47AF-A183-BCC73DF86949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AD0BE-CBCD-4851-99BE-1C330594045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CFAC1-1612-42CB-B4A1-47FD4CF14A37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43F1-C859-4F4B-8A56-22181EDAFF6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30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9.png"/><Relationship Id="rId4" Type="http://schemas.openxmlformats.org/officeDocument/2006/relationships/image" Target="../media/image25.wmf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s.ucla.edu/stat/r/library/contrast_coding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44.wmf"/><Relationship Id="rId18" Type="http://schemas.openxmlformats.org/officeDocument/2006/relationships/oleObject" Target="../embeddings/oleObject31.bin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png"/><Relationship Id="rId11" Type="http://schemas.openxmlformats.org/officeDocument/2006/relationships/image" Target="../media/image43.wmf"/><Relationship Id="rId5" Type="http://schemas.openxmlformats.org/officeDocument/2006/relationships/image" Target="../media/image50.png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47.wmf"/><Relationship Id="rId4" Type="http://schemas.openxmlformats.org/officeDocument/2006/relationships/image" Target="../media/image49.png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7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friendly/penguin-manova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0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48.bin"/><Relationship Id="rId18" Type="http://schemas.openxmlformats.org/officeDocument/2006/relationships/oleObject" Target="../embeddings/oleObject52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4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4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8.gif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7" Type="http://schemas.openxmlformats.org/officeDocument/2006/relationships/image" Target="../media/image20.wmf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19.wmf"/><Relationship Id="rId10" Type="http://schemas.openxmlformats.org/officeDocument/2006/relationships/image" Target="../media/image19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1.wmf"/><Relationship Id="rId14" Type="http://schemas.openxmlformats.org/officeDocument/2006/relationships/image" Target="../media/image2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2: Multivariate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 2022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304800"/>
            <a:ext cx="2286000" cy="2667000"/>
            <a:chOff x="381000" y="304800"/>
            <a:chExt cx="2286000" cy="266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685800"/>
              <a:ext cx="2286000" cy="2286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5800" y="30480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81400" y="304800"/>
            <a:ext cx="2286000" cy="2667000"/>
            <a:chOff x="3581400" y="304800"/>
            <a:chExt cx="2286000" cy="2667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685800"/>
              <a:ext cx="2286000" cy="2286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86200" y="30480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 plot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95300"/>
            <a:ext cx="229283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D5DC-C059-4B25-B3E7-9E52ACB7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Visualizing SS</a:t>
            </a:r>
            <a:r>
              <a:rPr lang="en-US" baseline="-25000" dirty="0"/>
              <a:t>T</a:t>
            </a:r>
            <a:r>
              <a:rPr lang="en-US" dirty="0"/>
              <a:t> = SS</a:t>
            </a:r>
            <a:r>
              <a:rPr lang="en-US" baseline="-25000" dirty="0"/>
              <a:t>H</a:t>
            </a:r>
            <a:r>
              <a:rPr lang="en-US" dirty="0"/>
              <a:t> + SS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94F2-D43F-448C-9882-887224C6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5D9EC-472C-4CBA-94EB-4C48055A67C5}"/>
              </a:ext>
            </a:extLst>
          </p:cNvPr>
          <p:cNvSpPr txBox="1"/>
          <p:nvPr/>
        </p:nvSpPr>
        <p:spPr>
          <a:xfrm>
            <a:off x="450028" y="131185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variance                        =     Between group variance    +    Within group variance</a:t>
            </a:r>
            <a:endParaRPr lang="en-US" b="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8681750-39B6-42B1-80B8-725FF444A0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8399" y="1854388"/>
          <a:ext cx="14986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812520" imgH="253800" progId="Equation.DSMT4">
                  <p:embed/>
                </p:oleObj>
              </mc:Choice>
              <mc:Fallback>
                <p:oleObj name="Equation" r:id="rId3" imgW="812520" imgH="253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8681750-39B6-42B1-80B8-725FF444A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8399" y="1854388"/>
                        <a:ext cx="1498600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554BC5-C6F6-4751-8418-73AA380DE4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1866534"/>
          <a:ext cx="1621627" cy="49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838080" imgH="253800" progId="Equation.DSMT4">
                  <p:embed/>
                </p:oleObj>
              </mc:Choice>
              <mc:Fallback>
                <p:oleObj name="Equation" r:id="rId5" imgW="838080" imgH="253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554BC5-C6F6-4751-8418-73AA380DE4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400" y="1866534"/>
                        <a:ext cx="1621627" cy="49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C8A0FC3-330F-4FA3-B872-CCAD043172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6166" y="1854388"/>
          <a:ext cx="1597056" cy="49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7" imgW="825480" imgH="253800" progId="Equation.DSMT4">
                  <p:embed/>
                </p:oleObj>
              </mc:Choice>
              <mc:Fallback>
                <p:oleObj name="Equation" r:id="rId7" imgW="82548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C8A0FC3-330F-4FA3-B872-CCAD04317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6166" y="1854388"/>
                        <a:ext cx="1597056" cy="49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75F0DA-2218-4D7E-B504-A469EA791816}"/>
              </a:ext>
            </a:extLst>
          </p:cNvPr>
          <p:cNvSpPr txBox="1"/>
          <p:nvPr/>
        </p:nvSpPr>
        <p:spPr>
          <a:xfrm>
            <a:off x="838200" y="5238370"/>
            <a:ext cx="81206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Control       Group A       Group B           Control       Group A       Group B                Control      Group A       Group B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3C4B2-1627-4251-8CEA-87CC6EF8998A}"/>
              </a:ext>
            </a:extLst>
          </p:cNvPr>
          <p:cNvSpPr txBox="1"/>
          <p:nvPr/>
        </p:nvSpPr>
        <p:spPr>
          <a:xfrm rot="16200000">
            <a:off x="-489466" y="383319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4245FCB-4499-4FC6-B27A-A7973A2F39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8" y="2408972"/>
            <a:ext cx="3142313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A7A9F8C-194F-4B66-BD14-9BE05DE89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01" y="2407680"/>
            <a:ext cx="2984422" cy="27432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1040F6-2133-47E5-A6AA-AE98730A1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64" y="2411630"/>
            <a:ext cx="2827867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F9B152-BAC1-4E11-B096-205AB52BA72A}"/>
              </a:ext>
            </a:extLst>
          </p:cNvPr>
          <p:cNvSpPr txBox="1"/>
          <p:nvPr/>
        </p:nvSpPr>
        <p:spPr>
          <a:xfrm>
            <a:off x="533400" y="5817641"/>
            <a:ext cx="814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test: How much better is the groups model than the model ignoring groups?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051767-7508-4E73-B3F8-6284E2FF6202}"/>
              </a:ext>
            </a:extLst>
          </p:cNvPr>
          <p:cNvCxnSpPr/>
          <p:nvPr/>
        </p:nvCxnSpPr>
        <p:spPr>
          <a:xfrm>
            <a:off x="3581400" y="3505200"/>
            <a:ext cx="762000" cy="0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99EA7-7165-4826-B564-EE0312A4F12E}"/>
              </a:ext>
            </a:extLst>
          </p:cNvPr>
          <p:cNvCxnSpPr/>
          <p:nvPr/>
        </p:nvCxnSpPr>
        <p:spPr>
          <a:xfrm>
            <a:off x="4495800" y="3509865"/>
            <a:ext cx="762000" cy="0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5B0E24-0067-4DA6-8696-AEA14B21DFEA}"/>
              </a:ext>
            </a:extLst>
          </p:cNvPr>
          <p:cNvCxnSpPr/>
          <p:nvPr/>
        </p:nvCxnSpPr>
        <p:spPr>
          <a:xfrm>
            <a:off x="5313564" y="4229876"/>
            <a:ext cx="762000" cy="0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AB838-F12F-41B1-B574-047DFC42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means differ?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31FFE-167B-41DD-AB73-9B5BAFC6B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ANOVA, when a factor is significant, follow-up to find </a:t>
            </a:r>
            <a:r>
              <a:rPr lang="en-US" dirty="0">
                <a:solidFill>
                  <a:srgbClr val="FF0000"/>
                </a:solidFill>
              </a:rPr>
              <a:t>which means differ</a:t>
            </a:r>
          </a:p>
          <a:p>
            <a:r>
              <a:rPr lang="en-US" dirty="0"/>
              <a:t>Post-hoc tests: </a:t>
            </a:r>
          </a:p>
          <a:p>
            <a:pPr lvl="1"/>
            <a:r>
              <a:rPr lang="en-US" dirty="0"/>
              <a:t>all-pairwise comparisons</a:t>
            </a:r>
          </a:p>
          <a:p>
            <a:pPr lvl="1"/>
            <a:r>
              <a:rPr lang="en-US" dirty="0"/>
              <a:t>all treatments vs. control group</a:t>
            </a:r>
          </a:p>
          <a:p>
            <a:r>
              <a:rPr lang="en-US" dirty="0"/>
              <a:t>Need to correct for multiple testing– control family-wise error rate</a:t>
            </a:r>
          </a:p>
          <a:p>
            <a:pPr lvl="1"/>
            <a:r>
              <a:rPr lang="en-US" dirty="0"/>
              <a:t>Bonferroni: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α</a:t>
            </a:r>
            <a:r>
              <a:rPr lang="en-US" baseline="-25000" dirty="0" err="1">
                <a:sym typeface="Symbol MT" panose="05050102010706020507" pitchFamily="18" charset="2"/>
              </a:rPr>
              <a:t>i</a:t>
            </a:r>
            <a:r>
              <a:rPr lang="en-US" dirty="0">
                <a:sym typeface="Symbol MT" panose="05050102010706020507" pitchFamily="18" charset="2"/>
              </a:rPr>
              <a:t> =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α</a:t>
            </a:r>
            <a:r>
              <a:rPr lang="en-US" baseline="-25000" dirty="0">
                <a:sym typeface="Symbol MT" panose="05050102010706020507" pitchFamily="18" charset="2"/>
              </a:rPr>
              <a:t>FW</a:t>
            </a:r>
            <a:r>
              <a:rPr lang="en-US" dirty="0">
                <a:sym typeface="Symbol MT" panose="05050102010706020507" pitchFamily="18" charset="2"/>
              </a:rPr>
              <a:t> / k  [too conservative]</a:t>
            </a:r>
            <a:endParaRPr lang="en-US" dirty="0"/>
          </a:p>
          <a:p>
            <a:pPr lvl="1"/>
            <a:r>
              <a:rPr lang="en-US" dirty="0"/>
              <a:t>Tukey pairwise: “honestly significant difference” </a:t>
            </a:r>
          </a:p>
          <a:p>
            <a:pPr lvl="1"/>
            <a:r>
              <a:rPr lang="en-US" dirty="0"/>
              <a:t>many others: Dunnett’s test, </a:t>
            </a:r>
            <a:r>
              <a:rPr lang="en-US" dirty="0" err="1"/>
              <a:t>Sidak</a:t>
            </a:r>
            <a:r>
              <a:rPr lang="en-US" dirty="0"/>
              <a:t>, FDR,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FBD35-6578-4E57-89E0-A0197B21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5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C6D6-49C0-4FEA-801C-BF83E64E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multiple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9CB3-8A0A-4D06-B036-EF495587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DC9664-78D1-4667-AE31-2E74ABD0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31" y="2880501"/>
            <a:ext cx="5219783" cy="376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9A302-D16C-4763-B8E5-7F4BCF2001D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HH::</a:t>
            </a:r>
            <a:r>
              <a:rPr lang="en-US" dirty="0" err="1">
                <a:latin typeface="Lucida Console" panose="020B0609040504020204" pitchFamily="49" charset="0"/>
              </a:rPr>
              <a:t>mmcplot</a:t>
            </a:r>
            <a:r>
              <a:rPr lang="en-US" dirty="0">
                <a:latin typeface="Lucida Console" panose="020B0609040504020204" pitchFamily="49" charset="0"/>
              </a:rPr>
              <a:t>() </a:t>
            </a:r>
            <a:r>
              <a:rPr lang="en-US" dirty="0"/>
              <a:t>– the mean-mean multiple comparison plot shows multiple comparisons or contrasts for any linear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DB78-7CE6-43A3-A69E-6A7FC3B66265}"/>
              </a:ext>
            </a:extLst>
          </p:cNvPr>
          <p:cNvSpPr txBox="1"/>
          <p:nvPr/>
        </p:nvSpPr>
        <p:spPr>
          <a:xfrm>
            <a:off x="609600" y="3276600"/>
            <a:ext cx="259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Construction: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means,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on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rotate 45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horizontal axis shows: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-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 determined by MC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signif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comparisons </a:t>
            </a:r>
            <a:r>
              <a:rPr lang="en-US" sz="16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highlighted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4201-0296-4C72-8B57-31D6090A5211}"/>
              </a:ext>
            </a:extLst>
          </p:cNvPr>
          <p:cNvSpPr txBox="1"/>
          <p:nvPr/>
        </p:nvSpPr>
        <p:spPr>
          <a:xfrm>
            <a:off x="490086" y="1905000"/>
            <a:ext cx="8120514" cy="95410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library(HH)</a:t>
            </a:r>
          </a:p>
          <a:p>
            <a:r>
              <a:rPr lang="en-US" sz="1400" dirty="0" err="1"/>
              <a:t>catalystm.lm</a:t>
            </a:r>
            <a:r>
              <a:rPr lang="en-US" sz="1400" dirty="0"/>
              <a:t> &lt;- </a:t>
            </a:r>
            <a:r>
              <a:rPr lang="en-US" sz="1400" dirty="0" err="1"/>
              <a:t>lm</a:t>
            </a:r>
            <a:r>
              <a:rPr lang="en-US" sz="1400" dirty="0"/>
              <a:t>(</a:t>
            </a:r>
            <a:r>
              <a:rPr lang="en-US" sz="1400" dirty="0" err="1"/>
              <a:t>concent</a:t>
            </a:r>
            <a:r>
              <a:rPr lang="en-US" sz="1400" dirty="0"/>
              <a:t> ~ catalyst, data=</a:t>
            </a:r>
            <a:r>
              <a:rPr lang="en-US" sz="1400" dirty="0" err="1"/>
              <a:t>catalystm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catalystm.mmc</a:t>
            </a:r>
            <a:r>
              <a:rPr lang="en-US" sz="1400" dirty="0"/>
              <a:t> &lt;-mmc(</a:t>
            </a:r>
            <a:r>
              <a:rPr lang="en-US" sz="1400" dirty="0" err="1"/>
              <a:t>catalystm.lm</a:t>
            </a:r>
            <a:r>
              <a:rPr lang="en-US" sz="1400" dirty="0"/>
              <a:t>, </a:t>
            </a:r>
            <a:r>
              <a:rPr lang="en-US" sz="1400" dirty="0" err="1"/>
              <a:t>linfct</a:t>
            </a:r>
            <a:r>
              <a:rPr lang="en-US" sz="1400" dirty="0"/>
              <a:t> = </a:t>
            </a:r>
            <a:r>
              <a:rPr lang="en-US" sz="1400" dirty="0" err="1"/>
              <a:t>mcp</a:t>
            </a:r>
            <a:r>
              <a:rPr lang="en-US" sz="1400" dirty="0"/>
              <a:t>(catalyst = "Tukey"))</a:t>
            </a:r>
          </a:p>
          <a:p>
            <a:r>
              <a:rPr lang="en-US" sz="1400" dirty="0" err="1"/>
              <a:t>mmcplot</a:t>
            </a:r>
            <a:r>
              <a:rPr lang="en-US" sz="1400" dirty="0"/>
              <a:t>(</a:t>
            </a:r>
            <a:r>
              <a:rPr lang="en-US" sz="1400" dirty="0" err="1"/>
              <a:t>catalystm.mmc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008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CD42-CBEF-444C-905E-7AABBF81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Contrasts: planned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201-5191-4FCF-85A0-478775A8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Better to test specific, </a:t>
            </a:r>
            <a:r>
              <a:rPr lang="en-US" sz="2400" dirty="0">
                <a:solidFill>
                  <a:srgbClr val="FF0000"/>
                </a:solidFill>
              </a:rPr>
              <a:t>planned</a:t>
            </a:r>
            <a:r>
              <a:rPr lang="en-US" sz="2400" dirty="0"/>
              <a:t> comparisons, rather than all-pairwise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contrast</a:t>
            </a:r>
            <a:r>
              <a:rPr lang="en-US" sz="2400" dirty="0"/>
              <a:t> is a weighted sum, </a:t>
            </a:r>
            <a:r>
              <a:rPr lang="en-US" sz="2400" i="1" dirty="0"/>
              <a:t>L</a:t>
            </a:r>
            <a:r>
              <a:rPr lang="en-US" sz="2400" dirty="0"/>
              <a:t>,  of the means, with weights, </a:t>
            </a:r>
            <a:r>
              <a:rPr lang="en-US" sz="2400" b="1" dirty="0"/>
              <a:t>c</a:t>
            </a:r>
            <a:r>
              <a:rPr lang="en-US" sz="2400" dirty="0"/>
              <a:t>, that sum to zero</a:t>
            </a:r>
          </a:p>
          <a:p>
            <a:pPr marL="0" indent="0">
              <a:buNone/>
            </a:pPr>
            <a:r>
              <a:rPr lang="en-US" sz="2800" dirty="0"/>
              <a:t>           </a:t>
            </a:r>
            <a:r>
              <a:rPr lang="en-US" sz="2000" i="1" dirty="0"/>
              <a:t>L</a:t>
            </a:r>
            <a:r>
              <a:rPr lang="en-US" sz="2000" dirty="0"/>
              <a:t> = c’ </a:t>
            </a:r>
            <a:r>
              <a:rPr lang="el-GR" sz="2000" dirty="0"/>
              <a:t>μ = Σ </a:t>
            </a:r>
            <a:r>
              <a:rPr lang="en-US" sz="2000" dirty="0"/>
              <a:t>c</a:t>
            </a:r>
            <a:r>
              <a:rPr lang="en-US" sz="2000" baseline="-25000" dirty="0"/>
              <a:t>i</a:t>
            </a:r>
            <a:r>
              <a:rPr lang="en-US" sz="2000" dirty="0"/>
              <a:t> </a:t>
            </a:r>
            <a:r>
              <a:rPr lang="el-GR" sz="2000" dirty="0"/>
              <a:t>μ</a:t>
            </a:r>
            <a:r>
              <a:rPr lang="en-US" sz="2000" baseline="-25000" dirty="0"/>
              <a:t>i</a:t>
            </a:r>
            <a:r>
              <a:rPr lang="en-US" sz="2000" dirty="0"/>
              <a:t>    such that   </a:t>
            </a:r>
            <a:r>
              <a:rPr lang="el-GR" sz="2000" dirty="0"/>
              <a:t>Σ </a:t>
            </a:r>
            <a:r>
              <a:rPr lang="en-US" sz="2000" dirty="0"/>
              <a:t>c</a:t>
            </a:r>
            <a:r>
              <a:rPr lang="en-US" sz="2000" baseline="-25000" dirty="0"/>
              <a:t>i</a:t>
            </a:r>
            <a:r>
              <a:rPr lang="en-US" sz="2000" dirty="0"/>
              <a:t> = 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In words: average of one subset of groups vs. another subset</a:t>
            </a:r>
          </a:p>
          <a:p>
            <a:r>
              <a:rPr lang="en-US" sz="2400" dirty="0"/>
              <a:t>Any </a:t>
            </a:r>
            <a:r>
              <a:rPr lang="en-US" sz="2400" i="1" dirty="0"/>
              <a:t>r</a:t>
            </a:r>
            <a:r>
              <a:rPr lang="en-US" sz="2400" dirty="0"/>
              <a:t>-1 </a:t>
            </a:r>
            <a:r>
              <a:rPr lang="en-US" sz="2400" dirty="0">
                <a:solidFill>
                  <a:srgbClr val="FF0000"/>
                </a:solidFill>
              </a:rPr>
              <a:t>linearly independent </a:t>
            </a:r>
            <a:r>
              <a:rPr lang="en-US" sz="2400" dirty="0"/>
              <a:t>contrasts → same overall test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 priori </a:t>
            </a:r>
            <a:r>
              <a:rPr lang="en-US" sz="2400" dirty="0"/>
              <a:t>contrasts can be tested w/o adjusting </a:t>
            </a:r>
            <a:r>
              <a:rPr lang="en-US" sz="2400" dirty="0">
                <a:sym typeface="Symbol MT" panose="05050102010706020507" pitchFamily="18" charset="2"/>
              </a:rPr>
              <a:t>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A9381-2C4F-43D4-816D-BFD61A0B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4206E64-B9D4-4C9C-8ACC-E0769F88A5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950383"/>
              </p:ext>
            </p:extLst>
          </p:nvPr>
        </p:nvGraphicFramePr>
        <p:xfrm>
          <a:off x="2743200" y="3525086"/>
          <a:ext cx="5633720" cy="1170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3" imgW="3301920" imgH="685800" progId="Equation.DSMT4">
                  <p:embed/>
                </p:oleObj>
              </mc:Choice>
              <mc:Fallback>
                <p:oleObj name="Equation" r:id="rId3" imgW="3301920" imgH="685800" progId="Equation.DSMT4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525086"/>
                        <a:ext cx="5633720" cy="1170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DBEB7-E768-4D9C-8CBD-FFB5D923AC7C}"/>
              </a:ext>
            </a:extLst>
          </p:cNvPr>
          <p:cNvSpPr txBox="1"/>
          <p:nvPr/>
        </p:nvSpPr>
        <p:spPr>
          <a:xfrm>
            <a:off x="914400" y="36576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=4 groups</a:t>
            </a:r>
          </a:p>
        </p:txBody>
      </p:sp>
    </p:spTree>
    <p:extLst>
      <p:ext uri="{BB962C8B-B14F-4D97-AF65-F5344CB8AC3E}">
        <p14:creationId xmlns:p14="http://schemas.microsoft.com/office/powerpoint/2010/main" val="28277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14F4-37B5-4F7F-ACC9-4B21E1B4C00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33400" y="609600"/>
            <a:ext cx="8153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b="1" dirty="0"/>
              <a:t>X</a:t>
            </a:r>
            <a:r>
              <a:rPr lang="en-US" altLang="en-US" sz="2400" dirty="0"/>
              <a:t> matrix for a factor can be represented by a set of </a:t>
            </a:r>
            <a:r>
              <a:rPr lang="en-US" altLang="en-US" sz="2400" i="1" dirty="0"/>
              <a:t>r-1</a:t>
            </a:r>
            <a:r>
              <a:rPr lang="en-US" altLang="en-US" sz="2400" dirty="0"/>
              <a:t> contrasts, combined with the unit vector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990600" y="1981200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X</a:t>
            </a:r>
            <a:r>
              <a:rPr lang="en-US" altLang="en-US"/>
              <a:t> </a:t>
            </a:r>
            <a:r>
              <a:rPr lang="en-US" altLang="en-US" baseline="-25000"/>
              <a:t>(r x r)</a:t>
            </a:r>
            <a:r>
              <a:rPr lang="en-US" altLang="en-US"/>
              <a:t> = ( </a:t>
            </a:r>
            <a:r>
              <a:rPr lang="en-US" altLang="en-US" b="1"/>
              <a:t>1</a:t>
            </a:r>
            <a:r>
              <a:rPr lang="en-US" altLang="en-US"/>
              <a:t>, </a:t>
            </a:r>
            <a:r>
              <a:rPr lang="en-US" altLang="en-US" b="1"/>
              <a:t>C</a:t>
            </a:r>
            <a:r>
              <a:rPr lang="en-US" altLang="en-US"/>
              <a:t> )</a:t>
            </a: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3981450" y="1600200"/>
          <a:ext cx="2095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4" imgW="1384200" imgH="914400" progId="Equation.DSMT4">
                  <p:embed/>
                </p:oleObj>
              </mc:Choice>
              <mc:Fallback>
                <p:oleObj name="Equation" r:id="rId4" imgW="1384200" imgH="914400" progId="Equation.DSMT4">
                  <p:embed/>
                  <p:pic>
                    <p:nvPicPr>
                      <p:cNvPr id="184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1600200"/>
                        <a:ext cx="20955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685800" y="4267200"/>
          <a:ext cx="19812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6" imgW="1193760" imgH="914400" progId="Equation.DSMT4">
                  <p:embed/>
                </p:oleObj>
              </mc:Choice>
              <mc:Fallback>
                <p:oleObj name="Equation" r:id="rId6" imgW="1193760" imgH="914400" progId="Equation.DSMT4">
                  <p:embed/>
                  <p:pic>
                    <p:nvPicPr>
                      <p:cNvPr id="184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267200"/>
                        <a:ext cx="19812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800600" y="29718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c1   c2   c3</a:t>
            </a:r>
          </a:p>
        </p:txBody>
      </p:sp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3467100" y="4267200"/>
          <a:ext cx="19812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8" imgW="1193760" imgH="914400" progId="Equation.DSMT4">
                  <p:embed/>
                </p:oleObj>
              </mc:Choice>
              <mc:Fallback>
                <p:oleObj name="Equation" r:id="rId8" imgW="1193760" imgH="914400" progId="Equation.DSMT4">
                  <p:embed/>
                  <p:pic>
                    <p:nvPicPr>
                      <p:cNvPr id="184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4267200"/>
                        <a:ext cx="19812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6448425" y="4191000"/>
          <a:ext cx="20447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10" imgW="1231560" imgH="914400" progId="Equation.DSMT4">
                  <p:embed/>
                </p:oleObj>
              </mc:Choice>
              <mc:Fallback>
                <p:oleObj name="Equation" r:id="rId10" imgW="1231560" imgH="914400" progId="Equation.DSMT4">
                  <p:embed/>
                  <p:pic>
                    <p:nvPicPr>
                      <p:cNvPr id="184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4191000"/>
                        <a:ext cx="20447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33400" y="3543300"/>
            <a:ext cx="2286000" cy="366713"/>
          </a:xfrm>
          <a:prstGeom prst="rect">
            <a:avLst/>
          </a:prstGeom>
          <a:solidFill>
            <a:srgbClr val="FFCC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Deviation contrasts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3470275" y="3543300"/>
            <a:ext cx="1974850" cy="366713"/>
          </a:xfrm>
          <a:prstGeom prst="rect">
            <a:avLst/>
          </a:prstGeom>
          <a:solidFill>
            <a:srgbClr val="FFCC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Helmert contrasts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324600" y="3543300"/>
            <a:ext cx="2292350" cy="366713"/>
          </a:xfrm>
          <a:prstGeom prst="rect">
            <a:avLst/>
          </a:prstGeom>
          <a:solidFill>
            <a:srgbClr val="FFCC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Polynomial contrasts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934200" y="5715000"/>
            <a:ext cx="159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lin   quad  cubic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685800" y="5943600"/>
            <a:ext cx="21336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each treatment vs control or baseline [not orthogonal]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505200" y="5943600"/>
            <a:ext cx="2209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ordered treatments: each vs all the rest [always orthogonal]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6705600" y="6172200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quantitative treatment levels [orthogonal]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381000" y="29718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Some </a:t>
            </a:r>
            <a:r>
              <a:rPr lang="en-US" altLang="en-US" dirty="0">
                <a:solidFill>
                  <a:srgbClr val="0000FF"/>
                </a:solidFill>
              </a:rPr>
              <a:t>special contrasts: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9D0CF7-8039-4A68-96B9-1D873AD8C975}"/>
              </a:ext>
            </a:extLst>
          </p:cNvPr>
          <p:cNvSpPr/>
          <p:nvPr/>
        </p:nvSpPr>
        <p:spPr>
          <a:xfrm>
            <a:off x="4800600" y="1493838"/>
            <a:ext cx="1174750" cy="155575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/>
              <a:t>Using contrasts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R has 4 basic functions for generating contrasts for a factor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Dummy</a:t>
            </a:r>
            <a:r>
              <a:rPr lang="en-US" sz="1600" dirty="0"/>
              <a:t> coding, aka “reference level”, “treatment” contrasts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Deviation</a:t>
            </a:r>
            <a:r>
              <a:rPr lang="en-US" sz="1600" dirty="0"/>
              <a:t> coding, aka “sum-to-zero” constraints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Polynomial</a:t>
            </a:r>
            <a:r>
              <a:rPr lang="en-US" sz="1600" dirty="0"/>
              <a:t> contrasts for an ordered/quantitative factor</a:t>
            </a:r>
          </a:p>
          <a:p>
            <a:pPr lvl="1"/>
            <a:r>
              <a:rPr lang="en-US" sz="1600" dirty="0" err="1">
                <a:solidFill>
                  <a:srgbClr val="0000FF"/>
                </a:solidFill>
              </a:rPr>
              <a:t>Helmert</a:t>
            </a:r>
            <a:r>
              <a:rPr lang="en-US" sz="1600" dirty="0"/>
              <a:t> contrasts for ordered factor comparisons</a:t>
            </a:r>
          </a:p>
          <a:p>
            <a:r>
              <a:rPr lang="en-US" sz="1800" dirty="0"/>
              <a:t>Defaults are set separately for </a:t>
            </a:r>
            <a:r>
              <a:rPr lang="en-US" sz="1800" dirty="0">
                <a:solidFill>
                  <a:srgbClr val="0000FF"/>
                </a:solidFill>
              </a:rPr>
              <a:t>unordered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00FF"/>
                </a:solidFill>
              </a:rPr>
              <a:t>ordered</a:t>
            </a:r>
            <a:r>
              <a:rPr lang="en-US" sz="1800" dirty="0"/>
              <a:t> factors</a:t>
            </a:r>
          </a:p>
          <a:p>
            <a:r>
              <a:rPr lang="en-US" sz="1800" dirty="0"/>
              <a:t>Define your own by assigning a matrix to </a:t>
            </a:r>
            <a:r>
              <a:rPr lang="en-US" sz="1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contrasts(</a:t>
            </a:r>
            <a:r>
              <a:rPr lang="en-US" sz="1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myfactor</a:t>
            </a:r>
            <a:r>
              <a:rPr lang="en-US" sz="1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)&lt;- </a:t>
            </a:r>
            <a:r>
              <a:rPr lang="en-US" sz="1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cmat</a:t>
            </a:r>
            <a:endParaRPr lang="en-US" sz="18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These affect the </a:t>
            </a:r>
            <a:r>
              <a:rPr lang="en-US" sz="1800" dirty="0">
                <a:solidFill>
                  <a:srgbClr val="0000FF"/>
                </a:solidFill>
                <a:cs typeface="Courier New" panose="02070309020205020404" pitchFamily="49" charset="0"/>
              </a:rPr>
              <a:t>tests of coefficients</a:t>
            </a:r>
            <a:r>
              <a:rPr lang="en-US" sz="1800" dirty="0">
                <a:cs typeface="Courier New" panose="02070309020205020404" pitchFamily="49" charset="0"/>
              </a:rPr>
              <a:t>, but not overall 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CF3B-0A41-42C0-81BF-9F13E0D4BEB1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3733800"/>
            <a:ext cx="2514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contr.treatment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2 3 4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1 0 0 0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2 1 0 0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3 0 1 0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4 0 0 1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9600" y="3733800"/>
            <a:ext cx="2006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contr.sum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[,1] [,2] [,3]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1    1    0    0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2    0    1    0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3    0    0    1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-1   -1  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733800"/>
            <a:ext cx="2895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contr.poly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.L   .Q      .C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[1,] -0.6708  0.5 -0.2236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[2,] -0.2236 -0.5  0.6708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[3,]  0.2236 -0.5 -0.6708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[4,]  0.6708  0.5  0.2236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967" y="5257800"/>
            <a:ext cx="4267200" cy="830997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options("contrasts")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$contrasts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unordered           ordered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contr.treatment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contr.poly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7133" y="5257800"/>
            <a:ext cx="2895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contr.helmert(4)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[,1] [,2] [,3]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-1   -1   -1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 1   -1   -1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0    2   -1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4    0    0    3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6324600"/>
            <a:ext cx="434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2"/>
              </a:rPr>
              <a:t>http://www.ats.ucla.edu/stat/r/library/contrast_coding.htm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2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9DB-9429-4621-9D31-15749E382F8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Nested dichotomies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06988"/>
            <a:ext cx="8229600" cy="4602163"/>
          </a:xfrm>
        </p:spPr>
        <p:txBody>
          <a:bodyPr>
            <a:normAutofit/>
          </a:bodyPr>
          <a:lstStyle/>
          <a:p>
            <a:r>
              <a:rPr lang="en-US" altLang="en-US" sz="2200" dirty="0"/>
              <a:t>Orthogonal contrasts can always be generated as </a:t>
            </a:r>
            <a:r>
              <a:rPr lang="en-US" altLang="en-US" sz="2200" dirty="0">
                <a:solidFill>
                  <a:srgbClr val="FF0000"/>
                </a:solidFill>
              </a:rPr>
              <a:t>nested dichotomies</a:t>
            </a:r>
          </a:p>
          <a:p>
            <a:r>
              <a:rPr lang="en-US" altLang="en-US" sz="2200" dirty="0"/>
              <a:t>They correspond to </a:t>
            </a:r>
            <a:r>
              <a:rPr lang="en-US" altLang="en-US" sz="2200" dirty="0">
                <a:solidFill>
                  <a:srgbClr val="FF0000"/>
                </a:solidFill>
              </a:rPr>
              <a:t>independent</a:t>
            </a:r>
            <a:r>
              <a:rPr lang="en-US" altLang="en-US" sz="2200" dirty="0"/>
              <a:t> research questions</a:t>
            </a:r>
          </a:p>
          <a:p>
            <a:r>
              <a:rPr lang="en-US" altLang="en-US" sz="2200" dirty="0"/>
              <a:t>Sums of squares </a:t>
            </a:r>
            <a:r>
              <a:rPr lang="en-US" altLang="en-US" sz="2200" dirty="0">
                <a:solidFill>
                  <a:srgbClr val="FF0000"/>
                </a:solidFill>
              </a:rPr>
              <a:t>decompose</a:t>
            </a:r>
            <a:r>
              <a:rPr lang="en-US" altLang="en-US" sz="2200" dirty="0"/>
              <a:t> the overall effect</a:t>
            </a:r>
          </a:p>
          <a:p>
            <a:pPr marL="0" indent="0">
              <a:buNone/>
            </a:pPr>
            <a:r>
              <a:rPr lang="en-US" altLang="en-US" sz="2200" dirty="0"/>
              <a:t>                              SS</a:t>
            </a:r>
            <a:r>
              <a:rPr lang="en-US" altLang="en-US" sz="2200" baseline="-25000" dirty="0"/>
              <a:t>A</a:t>
            </a:r>
            <a:r>
              <a:rPr lang="en-US" altLang="en-US" sz="2200" dirty="0"/>
              <a:t> = SS</a:t>
            </a:r>
            <a:r>
              <a:rPr lang="en-US" altLang="en-US" sz="2200" baseline="-25000" dirty="0"/>
              <a:t>c1</a:t>
            </a:r>
            <a:r>
              <a:rPr lang="en-US" altLang="en-US" sz="2200" dirty="0"/>
              <a:t> + SS</a:t>
            </a:r>
            <a:r>
              <a:rPr lang="en-US" altLang="en-US" sz="2200" baseline="-25000" dirty="0"/>
              <a:t>c2</a:t>
            </a:r>
            <a:r>
              <a:rPr lang="en-US" altLang="en-US" sz="2200" dirty="0"/>
              <a:t> + … + </a:t>
            </a:r>
            <a:r>
              <a:rPr lang="en-US" altLang="en-US" sz="2200" dirty="0" err="1"/>
              <a:t>SS</a:t>
            </a:r>
            <a:r>
              <a:rPr lang="en-US" altLang="en-US" sz="2200" baseline="-25000" dirty="0" err="1"/>
              <a:t>c</a:t>
            </a:r>
            <a:r>
              <a:rPr lang="en-US" altLang="en-US" sz="2200" baseline="-25000" dirty="0"/>
              <a:t>(r-1)</a:t>
            </a:r>
          </a:p>
        </p:txBody>
      </p:sp>
      <p:pic>
        <p:nvPicPr>
          <p:cNvPr id="21508" name="Picture 4" descr="contras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62680"/>
            <a:ext cx="46323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ontrast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91280"/>
            <a:ext cx="398621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7A0761-9ECB-4580-BEDD-643F3B5B0937}"/>
              </a:ext>
            </a:extLst>
          </p:cNvPr>
          <p:cNvSpPr txBox="1"/>
          <p:nvPr/>
        </p:nvSpPr>
        <p:spPr>
          <a:xfrm>
            <a:off x="533400" y="3429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mangles vs beets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8F425-0629-4209-881A-E0E5D765A462}"/>
              </a:ext>
            </a:extLst>
          </p:cNvPr>
          <p:cNvSpPr txBox="1"/>
          <p:nvPr/>
        </p:nvSpPr>
        <p:spPr>
          <a:xfrm>
            <a:off x="2453640" y="3429000"/>
            <a:ext cx="21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globe mangles vs 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F3773-ECA4-4C9D-8C60-11753EB13790}"/>
              </a:ext>
            </a:extLst>
          </p:cNvPr>
          <p:cNvSpPr txBox="1"/>
          <p:nvPr/>
        </p:nvSpPr>
        <p:spPr>
          <a:xfrm>
            <a:off x="5410200" y="345418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mono beets vs yellow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53D1E6-78E3-43F8-BCB2-017EC9F0C753}"/>
              </a:ext>
            </a:extLst>
          </p:cNvPr>
          <p:cNvSpPr/>
          <p:nvPr/>
        </p:nvSpPr>
        <p:spPr>
          <a:xfrm>
            <a:off x="2011680" y="4112736"/>
            <a:ext cx="321945" cy="22436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7D40F3-976C-429E-A7D3-A39AF2EE4B32}"/>
              </a:ext>
            </a:extLst>
          </p:cNvPr>
          <p:cNvSpPr/>
          <p:nvPr/>
        </p:nvSpPr>
        <p:spPr>
          <a:xfrm>
            <a:off x="2362200" y="4112736"/>
            <a:ext cx="321945" cy="118967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2F5D59-E951-4AF8-A1E1-BE46635F6E6A}"/>
              </a:ext>
            </a:extLst>
          </p:cNvPr>
          <p:cNvSpPr/>
          <p:nvPr/>
        </p:nvSpPr>
        <p:spPr>
          <a:xfrm>
            <a:off x="3389947" y="5128815"/>
            <a:ext cx="321945" cy="118967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603928-9CF0-450A-AE0A-6530F0831497}"/>
              </a:ext>
            </a:extLst>
          </p:cNvPr>
          <p:cNvSpPr/>
          <p:nvPr/>
        </p:nvSpPr>
        <p:spPr>
          <a:xfrm>
            <a:off x="6810375" y="4064873"/>
            <a:ext cx="321945" cy="22436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D55B03-1A72-4E4C-A154-7AA70C2E2C2D}"/>
              </a:ext>
            </a:extLst>
          </p:cNvPr>
          <p:cNvSpPr/>
          <p:nvPr/>
        </p:nvSpPr>
        <p:spPr>
          <a:xfrm>
            <a:off x="7097554" y="4032170"/>
            <a:ext cx="321945" cy="127023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50F706-2557-486C-9B24-610B8F7A34FC}"/>
              </a:ext>
            </a:extLst>
          </p:cNvPr>
          <p:cNvSpPr/>
          <p:nvPr/>
        </p:nvSpPr>
        <p:spPr>
          <a:xfrm>
            <a:off x="7924800" y="5302409"/>
            <a:ext cx="321945" cy="114720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Sums of squares &amp; cross-products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Hypothesis tests</a:t>
            </a:r>
          </a:p>
          <a:p>
            <a:pPr lvl="1"/>
            <a:r>
              <a:rPr lang="en-US" sz="2000" dirty="0"/>
              <a:t>Eigenvalues </a:t>
            </a:r>
            <a:r>
              <a:rPr lang="en-US" sz="2000" dirty="0">
                <a:sym typeface="Symbol"/>
              </a:rPr>
              <a:t></a:t>
            </a:r>
            <a:r>
              <a:rPr lang="en-US" sz="2000" baseline="-25000" dirty="0" err="1">
                <a:sym typeface="Symbol"/>
              </a:rPr>
              <a:t>i</a:t>
            </a:r>
            <a:r>
              <a:rPr lang="en-US" sz="2000" dirty="0">
                <a:sym typeface="Symbol"/>
              </a:rPr>
              <a:t>, </a:t>
            </a:r>
            <a:r>
              <a:rPr lang="en-US" sz="2000" i="1" dirty="0" err="1">
                <a:sym typeface="Symbol"/>
              </a:rPr>
              <a:t>i</a:t>
            </a:r>
            <a:r>
              <a:rPr lang="en-US" sz="2000" i="1" dirty="0">
                <a:sym typeface="Symbol"/>
              </a:rPr>
              <a:t>=1:p</a:t>
            </a:r>
            <a:r>
              <a:rPr lang="en-US" sz="2000" dirty="0">
                <a:sym typeface="Symbol"/>
              </a:rPr>
              <a:t> of H E</a:t>
            </a:r>
            <a:r>
              <a:rPr lang="en-US" sz="2000" baseline="30000" dirty="0">
                <a:sym typeface="Symbol"/>
              </a:rPr>
              <a:t>-1</a:t>
            </a:r>
          </a:p>
          <a:p>
            <a:pPr lvl="1"/>
            <a:r>
              <a:rPr lang="en-US" altLang="en-US" sz="2000" dirty="0" err="1">
                <a:cs typeface="Arial" charset="0"/>
              </a:rPr>
              <a:t>Wilks</a:t>
            </a:r>
            <a:r>
              <a:rPr lang="en-US" altLang="en-US" sz="2000" dirty="0">
                <a:cs typeface="Arial" charset="0"/>
              </a:rPr>
              <a:t>’ </a:t>
            </a:r>
            <a:r>
              <a:rPr lang="el-GR" altLang="en-US" sz="2000" dirty="0">
                <a:cs typeface="Arial" charset="0"/>
              </a:rPr>
              <a:t>Λ</a:t>
            </a:r>
            <a:r>
              <a:rPr lang="en-US" altLang="en-US" sz="2000" dirty="0">
                <a:cs typeface="Arial" charset="0"/>
              </a:rPr>
              <a:t>, </a:t>
            </a:r>
            <a:r>
              <a:rPr lang="en-US" altLang="en-US" sz="2000" dirty="0" err="1">
                <a:cs typeface="Arial" charset="0"/>
              </a:rPr>
              <a:t>Pillai</a:t>
            </a:r>
            <a:r>
              <a:rPr lang="en-US" altLang="en-US" sz="2000" dirty="0">
                <a:cs typeface="Arial" charset="0"/>
              </a:rPr>
              <a:t> &amp; </a:t>
            </a:r>
            <a:r>
              <a:rPr lang="en-US" altLang="en-US" sz="2000" dirty="0" err="1">
                <a:cs typeface="Arial" charset="0"/>
              </a:rPr>
              <a:t>Hotelling</a:t>
            </a:r>
            <a:r>
              <a:rPr lang="en-US" altLang="en-US" sz="2000" dirty="0">
                <a:cs typeface="Arial" charset="0"/>
              </a:rPr>
              <a:t> trace, Roy’s test</a:t>
            </a:r>
          </a:p>
          <a:p>
            <a:pPr lvl="1"/>
            <a:r>
              <a:rPr lang="en-US" altLang="en-US" sz="2000" dirty="0"/>
              <a:t>how many dimensions (aspects of responses)?</a:t>
            </a:r>
            <a:endParaRPr lang="en-US" altLang="en-US" sz="2000" dirty="0">
              <a:cs typeface="Arial" charset="0"/>
            </a:endParaRPr>
          </a:p>
          <a:p>
            <a:pPr marL="457200" lvl="1" indent="0">
              <a:buNone/>
            </a:pPr>
            <a:endParaRPr lang="en-US" dirty="0">
              <a:sym typeface="Symbo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978192"/>
              </p:ext>
            </p:extLst>
          </p:nvPr>
        </p:nvGraphicFramePr>
        <p:xfrm>
          <a:off x="2590800" y="1219200"/>
          <a:ext cx="257092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3" imgW="1231560" imgH="291960" progId="Equation.DSMT4">
                  <p:embed/>
                </p:oleObj>
              </mc:Choice>
              <mc:Fallback>
                <p:oleObj name="Equation" r:id="rId3" imgW="12315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1219200"/>
                        <a:ext cx="2570922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966810"/>
              </p:ext>
            </p:extLst>
          </p:nvPr>
        </p:nvGraphicFramePr>
        <p:xfrm>
          <a:off x="6629400" y="1295400"/>
          <a:ext cx="1646318" cy="374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5" imgW="1282680" imgH="291960" progId="Equation.DSMT4">
                  <p:embed/>
                </p:oleObj>
              </mc:Choice>
              <mc:Fallback>
                <p:oleObj name="Equation" r:id="rId5" imgW="12826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9400" y="1295400"/>
                        <a:ext cx="1646318" cy="374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629400" y="1676400"/>
            <a:ext cx="1753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matrix of </a:t>
            </a:r>
            <a:r>
              <a:rPr lang="en-US" sz="1400" i="1" dirty="0"/>
              <a:t>p</a:t>
            </a:r>
            <a:r>
              <a:rPr lang="en-US" sz="1400" dirty="0"/>
              <a:t> responses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422050"/>
              </p:ext>
            </p:extLst>
          </p:nvPr>
        </p:nvGraphicFramePr>
        <p:xfrm>
          <a:off x="2438400" y="2971800"/>
          <a:ext cx="32448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7" imgW="1854000" imgH="609480" progId="Equation.DSMT4">
                  <p:embed/>
                </p:oleObj>
              </mc:Choice>
              <mc:Fallback>
                <p:oleObj name="Equation" r:id="rId7" imgW="1854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8400" y="2971800"/>
                        <a:ext cx="32448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72200" y="4191000"/>
            <a:ext cx="30485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How big is </a:t>
            </a:r>
            <a:r>
              <a:rPr lang="en-US" sz="1600" dirty="0">
                <a:solidFill>
                  <a:srgbClr val="FF0000"/>
                </a:solidFill>
              </a:rPr>
              <a:t>hypothesis</a:t>
            </a:r>
            <a:r>
              <a:rPr lang="en-US" sz="1600" dirty="0">
                <a:solidFill>
                  <a:prstClr val="black"/>
                </a:solidFill>
              </a:rPr>
              <a:t> variation relative to </a:t>
            </a:r>
            <a:r>
              <a:rPr lang="en-US" sz="1600" dirty="0">
                <a:solidFill>
                  <a:srgbClr val="FF0000"/>
                </a:solidFill>
              </a:rPr>
              <a:t>error</a:t>
            </a:r>
            <a:r>
              <a:rPr lang="en-US" sz="1600" dirty="0">
                <a:solidFill>
                  <a:prstClr val="black"/>
                </a:solidFill>
              </a:rPr>
              <a:t> variation?</a:t>
            </a:r>
          </a:p>
          <a:p>
            <a:pPr lvl="0"/>
            <a:endParaRPr lang="en-US" sz="1600" dirty="0">
              <a:solidFill>
                <a:prstClr val="black"/>
              </a:solidFill>
            </a:endParaRPr>
          </a:p>
          <a:p>
            <a:pPr lvl="0"/>
            <a:r>
              <a:rPr lang="en-US" sz="1600" dirty="0">
                <a:solidFill>
                  <a:prstClr val="black"/>
                </a:solidFill>
              </a:rPr>
              <a:t>Ah, but there are up to </a:t>
            </a:r>
            <a:r>
              <a:rPr lang="en-US" sz="1600" i="1" dirty="0">
                <a:solidFill>
                  <a:prstClr val="black"/>
                </a:solidFill>
              </a:rPr>
              <a:t>s = min(p, </a:t>
            </a:r>
            <a:r>
              <a:rPr lang="en-US" sz="1600" i="1" dirty="0" err="1">
                <a:solidFill>
                  <a:prstClr val="black"/>
                </a:solidFill>
              </a:rPr>
              <a:t>df</a:t>
            </a:r>
            <a:r>
              <a:rPr lang="en-US" sz="1600" i="1" baseline="-25000" dirty="0" err="1">
                <a:solidFill>
                  <a:prstClr val="black"/>
                </a:solidFill>
              </a:rPr>
              <a:t>h</a:t>
            </a:r>
            <a:r>
              <a:rPr lang="en-US" sz="1600" i="1" dirty="0">
                <a:solidFill>
                  <a:prstClr val="black"/>
                </a:solidFill>
              </a:rPr>
              <a:t>) </a:t>
            </a:r>
            <a:r>
              <a:rPr lang="en-US" sz="1600" dirty="0">
                <a:solidFill>
                  <a:prstClr val="black"/>
                </a:solidFill>
              </a:rPr>
              <a:t> dimensions of size</a:t>
            </a:r>
          </a:p>
        </p:txBody>
      </p:sp>
    </p:spTree>
    <p:extLst>
      <p:ext uri="{BB962C8B-B14F-4D97-AF65-F5344CB8AC3E}">
        <p14:creationId xmlns:p14="http://schemas.microsoft.com/office/powerpoint/2010/main" val="4894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512-BCA0-45E9-BCB5-94C5CB62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SSP</a:t>
            </a:r>
            <a:r>
              <a:rPr lang="en-US" baseline="-25000" dirty="0"/>
              <a:t>T</a:t>
            </a:r>
            <a:r>
              <a:rPr lang="en-US" dirty="0"/>
              <a:t> = SSP</a:t>
            </a:r>
            <a:r>
              <a:rPr lang="en-US" baseline="-25000" dirty="0"/>
              <a:t>H</a:t>
            </a:r>
            <a:r>
              <a:rPr lang="en-US" dirty="0"/>
              <a:t> + SSP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D666B-2C01-499D-B13E-46F15378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pie chart, radar chart&#10;&#10;Description automatically generated">
            <a:extLst>
              <a:ext uri="{FF2B5EF4-FFF2-40B4-BE49-F238E27FC236}">
                <a16:creationId xmlns:a16="http://schemas.microsoft.com/office/drawing/2014/main" id="{D296ACCF-C3E3-4E1F-8D2A-AEF7CD7CF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7775"/>
            <a:ext cx="25146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DC91B6F-BA1B-466A-AAFF-D0CCDDF77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7775"/>
            <a:ext cx="2514600" cy="2514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A05A86F-8305-4D08-83B7-811D12782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ACE31D-4F6E-4C7A-83F1-035B53CDEE09}"/>
              </a:ext>
            </a:extLst>
          </p:cNvPr>
          <p:cNvSpPr txBox="1"/>
          <p:nvPr/>
        </p:nvSpPr>
        <p:spPr>
          <a:xfrm>
            <a:off x="2857500" y="124777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8793-39E1-4539-955F-87948DAA94BE}"/>
              </a:ext>
            </a:extLst>
          </p:cNvPr>
          <p:cNvSpPr txBox="1"/>
          <p:nvPr/>
        </p:nvSpPr>
        <p:spPr>
          <a:xfrm>
            <a:off x="5486402" y="1247774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498B3C-D1C6-4F1D-989E-CC81EA3577A8}"/>
              </a:ext>
            </a:extLst>
          </p:cNvPr>
          <p:cNvGrpSpPr/>
          <p:nvPr/>
        </p:nvGrpSpPr>
        <p:grpSpPr>
          <a:xfrm>
            <a:off x="5791200" y="3762375"/>
            <a:ext cx="2514600" cy="2886075"/>
            <a:chOff x="5791200" y="3762375"/>
            <a:chExt cx="2514600" cy="288607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A057F92C-ADB8-4C77-AB51-7217B092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133850"/>
              <a:ext cx="2514600" cy="2514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7F4FA-DEB6-4B32-A27B-F43D771ABA9A}"/>
                </a:ext>
              </a:extLst>
            </p:cNvPr>
            <p:cNvSpPr txBox="1"/>
            <p:nvPr/>
          </p:nvSpPr>
          <p:spPr>
            <a:xfrm>
              <a:off x="6210299" y="3762375"/>
              <a:ext cx="16383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  <a:r>
                <a:rPr lang="en-US" dirty="0">
                  <a:sym typeface="Symbol" panose="05050102010706020507" pitchFamily="18" charset="2"/>
                </a:rPr>
                <a:t> SSP</a:t>
              </a:r>
              <a:r>
                <a:rPr lang="en-US" baseline="-25000" dirty="0">
                  <a:sym typeface="Symbol" panose="05050102010706020507" pitchFamily="18" charset="2"/>
                </a:rPr>
                <a:t>E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B715F-37C5-4D0A-B919-4900C166FEA3}"/>
              </a:ext>
            </a:extLst>
          </p:cNvPr>
          <p:cNvGrpSpPr/>
          <p:nvPr/>
        </p:nvGrpSpPr>
        <p:grpSpPr>
          <a:xfrm>
            <a:off x="3124200" y="3754993"/>
            <a:ext cx="2514600" cy="2893457"/>
            <a:chOff x="3124200" y="3754993"/>
            <a:chExt cx="2514600" cy="2893457"/>
          </a:xfrm>
        </p:grpSpPr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6EBC0CDF-B612-48C4-A531-40DF5E5B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4133850"/>
              <a:ext cx="2514600" cy="2514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73BCC9-B897-40ED-9789-05F3B515AFEF}"/>
                </a:ext>
              </a:extLst>
            </p:cNvPr>
            <p:cNvSpPr txBox="1"/>
            <p:nvPr/>
          </p:nvSpPr>
          <p:spPr>
            <a:xfrm>
              <a:off x="3314701" y="3754993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scale &amp; overlay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A2CFEDA-7B87-4194-9790-6B1C30B6F8B5}"/>
              </a:ext>
            </a:extLst>
          </p:cNvPr>
          <p:cNvCxnSpPr/>
          <p:nvPr/>
        </p:nvCxnSpPr>
        <p:spPr>
          <a:xfrm>
            <a:off x="6324600" y="3200400"/>
            <a:ext cx="0" cy="11905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DB5D94-F199-4FA3-9D1A-D844F92DCA89}"/>
              </a:ext>
            </a:extLst>
          </p:cNvPr>
          <p:cNvCxnSpPr/>
          <p:nvPr/>
        </p:nvCxnSpPr>
        <p:spPr>
          <a:xfrm flipH="1">
            <a:off x="5257800" y="4684928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13A7D8-03C7-4606-95F3-35AA9CDA3496}"/>
              </a:ext>
            </a:extLst>
          </p:cNvPr>
          <p:cNvCxnSpPr/>
          <p:nvPr/>
        </p:nvCxnSpPr>
        <p:spPr>
          <a:xfrm>
            <a:off x="5257800" y="3103007"/>
            <a:ext cx="0" cy="1313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398094-F03A-4F7F-95EB-71FDB14C28C0}"/>
              </a:ext>
            </a:extLst>
          </p:cNvPr>
          <p:cNvGrpSpPr/>
          <p:nvPr/>
        </p:nvGrpSpPr>
        <p:grpSpPr>
          <a:xfrm>
            <a:off x="510197" y="4019550"/>
            <a:ext cx="2271105" cy="2286000"/>
            <a:chOff x="4724409" y="2743200"/>
            <a:chExt cx="2271105" cy="2286000"/>
          </a:xfrm>
        </p:grpSpPr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29850111-3AFB-466D-9B75-7A24796358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6860209"/>
                </p:ext>
              </p:extLst>
            </p:nvPr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6" name="Equation" r:id="rId8" imgW="203040" imgH="253800" progId="Equation.DSMT4">
                    <p:embed/>
                  </p:oleObj>
                </mc:Choice>
                <mc:Fallback>
                  <p:oleObj name="Equation" r:id="rId8" imgW="203040" imgH="253800" progId="Equation.DSMT4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4775E389-FEC7-4118-8B0A-B4708FB9AA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E34F9CED-269F-40A9-98C1-1EC9BEFE55E8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3CD9CEDA-D463-4946-83D6-A8A69F6E2E5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8D48CE0-7524-4D26-8EFE-348CC8960FAF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81A43D-5D6D-477B-82B8-400901717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1A9699-C6DC-46B6-AA00-C9CFC47EF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9C2C645-9C0D-4E6C-A187-E6E062951129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Object 96">
              <a:extLst>
                <a:ext uri="{FF2B5EF4-FFF2-40B4-BE49-F238E27FC236}">
                  <a16:creationId xmlns:a16="http://schemas.microsoft.com/office/drawing/2014/main" id="{84C3EEE5-D6D4-4E9A-ABF2-69C97FAFA6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2826601"/>
                </p:ext>
              </p:extLst>
            </p:nvPr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7" name="Equation" r:id="rId10" imgW="190440" imgH="228600" progId="Equation.DSMT4">
                    <p:embed/>
                  </p:oleObj>
                </mc:Choice>
                <mc:Fallback>
                  <p:oleObj name="Equation" r:id="rId10" imgW="190440" imgH="22860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65FA0642-9A68-426F-8630-090DB88A80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0B85AF50-7C17-408E-B670-6F082278AE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0159995"/>
                </p:ext>
              </p:extLst>
            </p:nvPr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8" name="Equation" r:id="rId12" imgW="241200" imgH="253800" progId="Equation.DSMT4">
                    <p:embed/>
                  </p:oleObj>
                </mc:Choice>
                <mc:Fallback>
                  <p:oleObj name="Equation" r:id="rId12" imgW="241200" imgH="25380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F9AFC77A-018B-4253-A9E4-7E1303AA16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50CE7-D3C1-4665-BA30-A030D2A83BC0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106" name="Object 105">
                <a:extLst>
                  <a:ext uri="{FF2B5EF4-FFF2-40B4-BE49-F238E27FC236}">
                    <a16:creationId xmlns:a16="http://schemas.microsoft.com/office/drawing/2014/main" id="{53C0405C-07E1-4F40-967C-F4CBE3B749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6439203"/>
                  </p:ext>
                </p:extLst>
              </p:nvPr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9" name="Equation" r:id="rId14" imgW="596880" imgH="241200" progId="Equation.DSMT4">
                      <p:embed/>
                    </p:oleObj>
                  </mc:Choice>
                  <mc:Fallback>
                    <p:oleObj name="Equation" r:id="rId14" imgW="596880" imgH="241200" progId="Equation.DSMT4">
                      <p:embed/>
                      <p:pic>
                        <p:nvPicPr>
                          <p:cNvPr id="50" name="Object 49">
                            <a:extLst>
                              <a:ext uri="{FF2B5EF4-FFF2-40B4-BE49-F238E27FC236}">
                                <a16:creationId xmlns:a16="http://schemas.microsoft.com/office/drawing/2014/main" id="{6D43C740-85D2-4128-A953-587EF68848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CC4E5D5-7C00-4AA3-B51D-322E9C494A05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5676947-DC09-447D-AD7E-8389B6A3D8AE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104" name="Object 103">
                <a:extLst>
                  <a:ext uri="{FF2B5EF4-FFF2-40B4-BE49-F238E27FC236}">
                    <a16:creationId xmlns:a16="http://schemas.microsoft.com/office/drawing/2014/main" id="{C97E2269-6640-4A72-A688-DB6F0D5AB0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3724236"/>
                  </p:ext>
                </p:extLst>
              </p:nvPr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0" name="Equation" r:id="rId16" imgW="622080" imgH="241200" progId="Equation.DSMT4">
                      <p:embed/>
                    </p:oleObj>
                  </mc:Choice>
                  <mc:Fallback>
                    <p:oleObj name="Equation" r:id="rId16" imgW="622080" imgH="241200" progId="Equation.DSMT4">
                      <p:embed/>
                      <p:pic>
                        <p:nvPicPr>
                          <p:cNvPr id="48" name="Object 47">
                            <a:extLst>
                              <a:ext uri="{FF2B5EF4-FFF2-40B4-BE49-F238E27FC236}">
                                <a16:creationId xmlns:a16="http://schemas.microsoft.com/office/drawing/2014/main" id="{9C3C4B87-E1B7-48D9-896C-393F5DDCA70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2C73B7-C530-42EB-AD00-38AC7DD2310F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A227431-0D94-4B8B-8E1C-02FDE8B2E9BE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102" name="Object 101">
                <a:extLst>
                  <a:ext uri="{FF2B5EF4-FFF2-40B4-BE49-F238E27FC236}">
                    <a16:creationId xmlns:a16="http://schemas.microsoft.com/office/drawing/2014/main" id="{8F621E13-698E-4DFA-A793-6451C21EC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892853"/>
                  </p:ext>
                </p:extLst>
              </p:nvPr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1" name="Equation" r:id="rId18" imgW="609480" imgH="241200" progId="Equation.DSMT4">
                      <p:embed/>
                    </p:oleObj>
                  </mc:Choice>
                  <mc:Fallback>
                    <p:oleObj name="Equation" r:id="rId18" imgW="609480" imgH="241200" progId="Equation.DSMT4">
                      <p:embed/>
                      <p:pic>
                        <p:nvPicPr>
                          <p:cNvPr id="46" name="Object 45">
                            <a:extLst>
                              <a:ext uri="{FF2B5EF4-FFF2-40B4-BE49-F238E27FC236}">
                                <a16:creationId xmlns:a16="http://schemas.microsoft.com/office/drawing/2014/main" id="{22C4F47D-778F-46BF-A4B0-DCA9C6101A8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DFF7C8D-12C9-41D9-9473-B2585C712A7B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6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2362200"/>
            <a:ext cx="3657600" cy="4038600"/>
            <a:chOff x="533400" y="1828800"/>
            <a:chExt cx="3657600" cy="4038600"/>
          </a:xfrm>
        </p:grpSpPr>
        <p:pic>
          <p:nvPicPr>
            <p:cNvPr id="1026" name="Picture 2" descr="C:\Dropbox\Documents\Presentations\SORA-TABA\fig\mathscore-dat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09800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66800" y="18288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0600" y="2362200"/>
            <a:ext cx="3657600" cy="4012474"/>
            <a:chOff x="4648200" y="1828800"/>
            <a:chExt cx="3657600" cy="4012474"/>
          </a:xfrm>
        </p:grpSpPr>
        <p:pic>
          <p:nvPicPr>
            <p:cNvPr id="1027" name="Picture 3" descr="C:\Dropbox\Documents\Presentations\SORA-TABA\fig\mathscore-data-ellips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18367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181600" y="1828800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13806" y="1143000"/>
            <a:ext cx="817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 ellipsoid is a </a:t>
            </a:r>
            <a:r>
              <a:rPr lang="en-US" sz="2400" dirty="0">
                <a:solidFill>
                  <a:srgbClr val="FF0000"/>
                </a:solidFill>
              </a:rPr>
              <a:t>sufficient visual summary </a:t>
            </a:r>
            <a:r>
              <a:rPr lang="en-US" sz="2400" dirty="0"/>
              <a:t>for multivariate location &amp; scatter, just as              are sufficient for 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10000" y="1613425"/>
          <a:ext cx="726834" cy="37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5" imgW="393480" imgH="203040" progId="Equation.DSMT4">
                  <p:embed/>
                </p:oleObj>
              </mc:Choice>
              <mc:Fallback>
                <p:oleObj name="Equation" r:id="rId5" imgW="393480" imgH="2030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1613425"/>
                        <a:ext cx="726834" cy="37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825498" y="1556321"/>
          <a:ext cx="657342" cy="375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7" imgW="355320" imgH="203040" progId="Equation.DSMT4">
                  <p:embed/>
                </p:oleObj>
              </mc:Choice>
              <mc:Fallback>
                <p:oleObj name="Equation" r:id="rId7" imgW="355320" imgH="2030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5498" y="1556321"/>
                        <a:ext cx="657342" cy="375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33503" y="2593032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7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Brief review of the GLM &amp; MLM</a:t>
            </a:r>
          </a:p>
          <a:p>
            <a:r>
              <a:rPr lang="en-US" dirty="0"/>
              <a:t>Data ellipses</a:t>
            </a:r>
          </a:p>
          <a:p>
            <a:pPr lvl="1"/>
            <a:r>
              <a:rPr lang="en-US" sz="2000" dirty="0"/>
              <a:t>sufficient visual summaries</a:t>
            </a:r>
          </a:p>
          <a:p>
            <a:r>
              <a:rPr lang="en-US" dirty="0"/>
              <a:t>HE plot framework</a:t>
            </a:r>
          </a:p>
          <a:p>
            <a:pPr lvl="1"/>
            <a:r>
              <a:rPr lang="en-US" sz="2000" dirty="0"/>
              <a:t>H &amp; E matrices/ellipses</a:t>
            </a:r>
          </a:p>
          <a:p>
            <a:pPr lvl="1"/>
            <a:r>
              <a:rPr lang="en-US" sz="2000" dirty="0"/>
              <a:t>Discriminant/canonical views</a:t>
            </a:r>
          </a:p>
          <a:p>
            <a:r>
              <a:rPr lang="en-US" dirty="0"/>
              <a:t>Example: Penguins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Checking assumptions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0" y="2524760"/>
            <a:ext cx="1143000" cy="1143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12" y="1752600"/>
            <a:ext cx="1143000" cy="1143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91" y="2550160"/>
            <a:ext cx="114641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381100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9" y="3822170"/>
            <a:ext cx="17145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71685"/>
            <a:ext cx="2144372" cy="1280222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118167"/>
              </p:ext>
            </p:extLst>
          </p:nvPr>
        </p:nvGraphicFramePr>
        <p:xfrm>
          <a:off x="6578629" y="1244475"/>
          <a:ext cx="2142331" cy="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1231560" imgH="291960" progId="Equation.DSMT4">
                  <p:embed/>
                </p:oleObj>
              </mc:Choice>
              <mc:Fallback>
                <p:oleObj name="Equation" r:id="rId9" imgW="1231560" imgH="2919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29" y="1244475"/>
                        <a:ext cx="2142331" cy="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</a:t>
            </a:r>
            <a:r>
              <a:rPr lang="en-US" sz="2200" dirty="0" err="1"/>
              <a:t>gaussian</a:t>
            </a:r>
            <a:r>
              <a:rPr lang="en-US" sz="2200" dirty="0"/>
              <a:t>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 </a:t>
            </a:r>
            <a:r>
              <a:rPr lang="en-US" sz="2400" dirty="0"/>
              <a:t>centered at    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an ellipsoid centered at the means whose size &amp; shape reflects variances &amp; covariances</a:t>
            </a:r>
          </a:p>
          <a:p>
            <a:r>
              <a:rPr lang="en-US" sz="2400" dirty="0"/>
              <a:t>We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255333"/>
              </p:ext>
            </p:extLst>
          </p:nvPr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420329"/>
              </p:ext>
            </p:extLst>
          </p:nvPr>
        </p:nvGraphicFramePr>
        <p:xfrm>
          <a:off x="1409700" y="3276600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9700" y="3276600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211217"/>
              </p:ext>
            </p:extLst>
          </p:nvPr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7FC047F-2519-46AB-B339-7F91BF88F916}"/>
              </a:ext>
            </a:extLst>
          </p:cNvPr>
          <p:cNvSpPr/>
          <p:nvPr/>
        </p:nvSpPr>
        <p:spPr>
          <a:xfrm>
            <a:off x="6561672" y="3266369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or,    </a:t>
            </a:r>
            <a:r>
              <a:rPr lang="en-US" sz="2400" dirty="0"/>
              <a:t> D</a:t>
            </a:r>
            <a:r>
              <a:rPr lang="en-US" sz="2400" baseline="-25000" dirty="0"/>
              <a:t>M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b="1" dirty="0"/>
              <a:t>y</a:t>
            </a:r>
            <a:r>
              <a:rPr lang="en-US" sz="2400" dirty="0"/>
              <a:t>) </a:t>
            </a:r>
            <a:r>
              <a:rPr lang="en-US" sz="2400" dirty="0">
                <a:sym typeface="Symbol" panose="05050102010706020507" pitchFamily="18" charset="2"/>
              </a:rPr>
              <a:t> c</a:t>
            </a:r>
            <a:r>
              <a:rPr lang="en-US" sz="2400" baseline="30000" dirty="0">
                <a:sym typeface="Symbol" panose="05050102010706020507" pitchFamily="18" charset="2"/>
              </a:rPr>
              <a:t>2</a:t>
            </a:r>
            <a:r>
              <a:rPr lang="en-US" sz="2400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DC8F5FA-BC82-45E9-8D28-7629BD8C4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48590"/>
              </p:ext>
            </p:extLst>
          </p:nvPr>
        </p:nvGraphicFramePr>
        <p:xfrm>
          <a:off x="6448440" y="2676525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8440" y="2676525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30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Ellipsoid boundary: </a:t>
            </a:r>
            <a:r>
              <a:rPr lang="en-US" sz="2400" dirty="0" err="1"/>
              <a:t>Mahalanobis</a:t>
            </a:r>
            <a:r>
              <a:rPr lang="en-US" sz="2400" dirty="0"/>
              <a:t>  D</a:t>
            </a:r>
            <a:r>
              <a:rPr lang="en-US" sz="2400" baseline="-25000" dirty="0"/>
              <a:t>M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~ </a:t>
            </a:r>
            <a:r>
              <a:rPr lang="en-US" sz="2400" dirty="0">
                <a:sym typeface="Symbol"/>
              </a:rPr>
              <a:t></a:t>
            </a:r>
            <a:r>
              <a:rPr lang="en-US" sz="2400" baseline="-25000" dirty="0">
                <a:sym typeface="Symbol"/>
              </a:rPr>
              <a:t>p</a:t>
            </a:r>
            <a:r>
              <a:rPr lang="en-US" sz="2400" baseline="30000" dirty="0">
                <a:sym typeface="Symbol"/>
              </a:rPr>
              <a:t>2</a:t>
            </a:r>
            <a:endParaRPr lang="en-US" sz="2400" baseline="30000" dirty="0"/>
          </a:p>
          <a:p>
            <a:pPr lvl="1"/>
            <a:r>
              <a:rPr lang="en-US" sz="2000" i="1" dirty="0"/>
              <a:t>p</a:t>
            </a:r>
            <a:r>
              <a:rPr lang="en-US" sz="2000" dirty="0"/>
              <a:t>=2: shadows generalize </a:t>
            </a:r>
            <a:r>
              <a:rPr lang="en-US" sz="2000" dirty="0" err="1"/>
              <a:t>univariate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confidence intervals</a:t>
            </a:r>
          </a:p>
          <a:p>
            <a:pPr lvl="1"/>
            <a:r>
              <a:rPr lang="en-US" sz="2000" dirty="0"/>
              <a:t>eccentricity: precision; </a:t>
            </a:r>
            <a:r>
              <a:rPr lang="en-US" sz="2000" dirty="0">
                <a:solidFill>
                  <a:srgbClr val="FF0000"/>
                </a:solidFill>
              </a:rPr>
              <a:t>visual estimate </a:t>
            </a:r>
            <a:r>
              <a:rPr lang="en-US" sz="2000" dirty="0"/>
              <a:t>of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0" y="2819400"/>
            <a:ext cx="6442667" cy="3669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0696" y="3996097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</a:t>
            </a:r>
            <a:r>
              <a:rPr lang="en-US" sz="1400" dirty="0">
                <a:sym typeface="Symbol"/>
              </a:rPr>
              <a:t> 0.5 here</a:t>
            </a:r>
            <a:endParaRPr lang="en-US" sz="1400" dirty="0"/>
          </a:p>
        </p:txBody>
      </p:sp>
      <p:sp>
        <p:nvSpPr>
          <p:cNvPr id="7" name="Right Brace 6"/>
          <p:cNvSpPr/>
          <p:nvPr/>
        </p:nvSpPr>
        <p:spPr>
          <a:xfrm>
            <a:off x="7239000" y="3902336"/>
            <a:ext cx="274320" cy="495300"/>
          </a:xfrm>
          <a:prstGeom prst="rightBrace">
            <a:avLst>
              <a:gd name="adj1" fmla="val 65000"/>
              <a:gd name="adj2" fmla="val 50000"/>
            </a:avLst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 plot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Hypothesis-Error (HE) plots</a:t>
            </a:r>
          </a:p>
          <a:p>
            <a:pPr lvl="1"/>
            <a:r>
              <a:rPr lang="en-US" sz="2600" dirty="0"/>
              <a:t>Visualize multivariate tests in the MLM </a:t>
            </a:r>
          </a:p>
          <a:p>
            <a:pPr lvl="1"/>
            <a:r>
              <a:rPr lang="en-US" sz="2600" dirty="0"/>
              <a:t>Linear hypotheses--- lower-dimensional ellipsoids</a:t>
            </a:r>
          </a:p>
          <a:p>
            <a:pPr lvl="1"/>
            <a:r>
              <a:rPr lang="en-US" sz="2600" dirty="0"/>
              <a:t>Extension:  HE plot matrices</a:t>
            </a:r>
          </a:p>
          <a:p>
            <a:r>
              <a:rPr lang="en-US" sz="2800" dirty="0"/>
              <a:t>Canonical displays</a:t>
            </a:r>
          </a:p>
          <a:p>
            <a:pPr lvl="1"/>
            <a:r>
              <a:rPr lang="en-US" sz="2600" dirty="0"/>
              <a:t>low-dimensional multivariate juicers</a:t>
            </a:r>
          </a:p>
          <a:p>
            <a:pPr lvl="1"/>
            <a:r>
              <a:rPr lang="en-US" sz="2600" dirty="0"/>
              <a:t>shows data in the space of maximal effects</a:t>
            </a:r>
          </a:p>
          <a:p>
            <a:r>
              <a:rPr lang="en-US" sz="2400" dirty="0"/>
              <a:t>Covariance ellipsoids</a:t>
            </a:r>
          </a:p>
          <a:p>
            <a:pPr lvl="1"/>
            <a:r>
              <a:rPr lang="en-US" sz="2600" dirty="0"/>
              <a:t>visualize tests of homogeneity of covariance matrices</a:t>
            </a:r>
          </a:p>
          <a:p>
            <a:r>
              <a:rPr lang="en-US" sz="2800" dirty="0"/>
              <a:t>For all: </a:t>
            </a:r>
            <a:r>
              <a:rPr lang="en-US" sz="2800" dirty="0">
                <a:solidFill>
                  <a:srgbClr val="FF0000"/>
                </a:solidFill>
              </a:rPr>
              <a:t>robust</a:t>
            </a:r>
            <a:r>
              <a:rPr lang="en-US" sz="2800" dirty="0"/>
              <a:t> methods are available or good research projects!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 framework: Trivial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954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groups of middle-school students are taught algebra by instructors using different methods,  and then tested on: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</a:t>
            </a:r>
            <a:r>
              <a:rPr lang="en-US" dirty="0"/>
              <a:t>: basic math problems (7 * 23 – 2 * 9 =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WP</a:t>
            </a:r>
            <a:r>
              <a:rPr lang="en-US" dirty="0"/>
              <a:t>: word problems (“a train travels at 23 mph for 7 hours, but for 2 hours …”)</a:t>
            </a:r>
          </a:p>
          <a:p>
            <a:endParaRPr lang="en-US" dirty="0"/>
          </a:p>
          <a:p>
            <a:r>
              <a:rPr lang="en-US" dirty="0"/>
              <a:t>Do the groups differ on (BM, WP) by a multivariate test?</a:t>
            </a:r>
          </a:p>
          <a:p>
            <a:r>
              <a:rPr lang="en-US" dirty="0"/>
              <a:t>If so, how 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473" y="3733800"/>
            <a:ext cx="82296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AS Monospace" panose="020B0609020202020204" pitchFamily="49" charset="0"/>
              </a:rPr>
              <a:t>&gt; data(</a:t>
            </a:r>
            <a:r>
              <a:rPr lang="en-US" sz="1400" dirty="0" err="1">
                <a:latin typeface="SAS Monospace" pitchFamily="49" charset="0"/>
              </a:rPr>
              <a:t>mathscore</a:t>
            </a:r>
            <a:r>
              <a:rPr lang="en-US" sz="1400" dirty="0">
                <a:latin typeface="SAS Monospace" pitchFamily="49" charset="0"/>
              </a:rPr>
              <a:t>, package="</a:t>
            </a:r>
            <a:r>
              <a:rPr lang="en-US" sz="1400" dirty="0" err="1">
                <a:latin typeface="SAS Monospace" pitchFamily="49" charset="0"/>
              </a:rPr>
              <a:t>heplots</a:t>
            </a:r>
            <a:r>
              <a:rPr lang="en-US" sz="1400" dirty="0">
                <a:latin typeface="SAS Monospace" pitchFamily="49" charset="0"/>
              </a:rPr>
              <a:t>")</a:t>
            </a:r>
          </a:p>
          <a:p>
            <a:r>
              <a:rPr lang="en-US" sz="1400" dirty="0">
                <a:latin typeface="SAS Monospace" pitchFamily="49" charset="0"/>
              </a:rPr>
              <a:t>&gt; mod &lt;- lm(</a:t>
            </a:r>
            <a:r>
              <a:rPr lang="en-US" sz="1400" dirty="0" err="1">
                <a:latin typeface="SAS Monospace" panose="020B0609020202020204" pitchFamily="49" charset="0"/>
              </a:rPr>
              <a:t>cbind</a:t>
            </a:r>
            <a:r>
              <a:rPr lang="en-US" sz="1400" dirty="0">
                <a:latin typeface="SAS Monospace" panose="020B0609020202020204" pitchFamily="49" charset="0"/>
              </a:rPr>
              <a:t>(BM, WP) ~ group, data=</a:t>
            </a:r>
            <a:r>
              <a:rPr lang="en-US" sz="1400" dirty="0" err="1">
                <a:latin typeface="SAS Monospace" panose="020B0609020202020204" pitchFamily="49" charset="0"/>
              </a:rPr>
              <a:t>mathscore</a:t>
            </a:r>
            <a:r>
              <a:rPr lang="en-US" sz="14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&gt; </a:t>
            </a:r>
            <a:r>
              <a:rPr lang="en-US" sz="1400" dirty="0" err="1">
                <a:latin typeface="SAS Monospace" panose="020B0609020202020204" pitchFamily="49" charset="0"/>
              </a:rPr>
              <a:t>Anova</a:t>
            </a:r>
            <a:r>
              <a:rPr lang="en-US" sz="1400" dirty="0">
                <a:latin typeface="SAS Monospace" panose="020B0609020202020204" pitchFamily="49" charset="0"/>
              </a:rPr>
              <a:t>(mod)</a:t>
            </a:r>
          </a:p>
          <a:p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Type II MANOVA Tests: Pillai test statistic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     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test stat </a:t>
            </a:r>
            <a:r>
              <a:rPr lang="en-US" sz="1400" dirty="0" err="1">
                <a:latin typeface="SAS Monospace" panose="020B0609020202020204" pitchFamily="49" charset="0"/>
              </a:rPr>
              <a:t>approx</a:t>
            </a:r>
            <a:r>
              <a:rPr lang="en-US" sz="1400" dirty="0">
                <a:latin typeface="SAS Monospace" panose="020B0609020202020204" pitchFamily="49" charset="0"/>
              </a:rPr>
              <a:t> F </a:t>
            </a:r>
            <a:r>
              <a:rPr lang="en-US" sz="1400" dirty="0" err="1">
                <a:latin typeface="SAS Monospace" panose="020B0609020202020204" pitchFamily="49" charset="0"/>
              </a:rPr>
              <a:t>num</a:t>
            </a:r>
            <a:r>
              <a:rPr lang="en-US" sz="1400" dirty="0">
                <a:latin typeface="SAS Monospace" panose="020B0609020202020204" pitchFamily="49" charset="0"/>
              </a:rPr>
              <a:t>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den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   </a:t>
            </a:r>
            <a:r>
              <a:rPr lang="en-US" sz="1400" dirty="0" err="1">
                <a:latin typeface="SAS Monospace" panose="020B0609020202020204" pitchFamily="49" charset="0"/>
              </a:rPr>
              <a:t>Pr</a:t>
            </a:r>
            <a:r>
              <a:rPr lang="en-US" sz="1400" dirty="0">
                <a:latin typeface="SAS Monospace" panose="020B0609020202020204" pitchFamily="49" charset="0"/>
              </a:rPr>
              <a:t>(&gt;F)    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group  1   0.86518   28.878      2      9 0.0001213 ***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---</a:t>
            </a:r>
          </a:p>
          <a:p>
            <a:r>
              <a:rPr lang="en-US" sz="1400" dirty="0" err="1">
                <a:latin typeface="SAS Monospace" panose="020B0609020202020204" pitchFamily="49" charset="0"/>
              </a:rPr>
              <a:t>Signif</a:t>
            </a:r>
            <a:r>
              <a:rPr lang="en-US" sz="1400" dirty="0">
                <a:latin typeface="SAS Monospace" panose="020B06090202020202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A7396-8103-4540-A3F6-2602CD61AA90}"/>
              </a:ext>
            </a:extLst>
          </p:cNvPr>
          <p:cNvSpPr/>
          <p:nvPr/>
        </p:nvSpPr>
        <p:spPr>
          <a:xfrm>
            <a:off x="6554804" y="4749462"/>
            <a:ext cx="506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dirty="0">
                <a:solidFill>
                  <a:srgbClr val="00B050"/>
                </a:solidFill>
                <a:sym typeface="Wingdings"/>
              </a:rPr>
              <a:t>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98207-6770-4273-8A28-AA5FEF91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65" y="4821699"/>
            <a:ext cx="5999867" cy="69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52891-7185-42FA-93E1-6CAAE12A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16398"/>
            <a:ext cx="4914286" cy="10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 err="1">
                <a:solidFill>
                  <a:srgbClr val="FF0000"/>
                </a:solidFill>
              </a:rPr>
              <a:t>mathscore-ex.R</a:t>
            </a:r>
            <a:r>
              <a:rPr lang="en-US" dirty="0"/>
              <a:t>) for this example is linked on the course page. Download and open in R Studio to follow along.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mathscore-ex.html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do download the R code and comments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3505200" y="2521686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5851849" y="4882781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 notebooks are a simple way to turn R scripts into finished documents)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DED78A-E8DF-4FD5-BF16-BC08118840CB}"/>
              </a:ext>
            </a:extLst>
          </p:cNvPr>
          <p:cNvCxnSpPr/>
          <p:nvPr/>
        </p:nvCxnSpPr>
        <p:spPr>
          <a:xfrm>
            <a:off x="1447800" y="4308267"/>
            <a:ext cx="4038600" cy="4810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0BD7CE-83C2-4D5B-B00F-5FBFB58EC93D}"/>
              </a:ext>
            </a:extLst>
          </p:cNvPr>
          <p:cNvSpPr txBox="1"/>
          <p:nvPr/>
        </p:nvSpPr>
        <p:spPr>
          <a:xfrm>
            <a:off x="7048500" y="2699786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HW: explore other examples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41DA3F-562D-4E6B-9DBC-234AFD18A184}"/>
              </a:ext>
            </a:extLst>
          </p:cNvPr>
          <p:cNvCxnSpPr/>
          <p:nvPr/>
        </p:nvCxnSpPr>
        <p:spPr>
          <a:xfrm flipH="1">
            <a:off x="5715000" y="3067417"/>
            <a:ext cx="11430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multivariate tests?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do univariate ANOVAs (or t-tests) on each response variable (BM, WP)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052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this, might conclude that: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Groups don’t differ on Basic Math score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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Groups are significantly different on Word problems </a:t>
            </a:r>
            <a:r>
              <a:rPr lang="en-US" dirty="0">
                <a:solidFill>
                  <a:srgbClr val="00B05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4770925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tests: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Do not require correcting for multiple tests (e.g., </a:t>
            </a:r>
            <a:r>
              <a:rPr lang="en-US" dirty="0" err="1">
                <a:solidFill>
                  <a:srgbClr val="FF0000"/>
                </a:solidFill>
              </a:rPr>
              <a:t>Bonferroni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Combine evidence from multiple response variables (“</a:t>
            </a:r>
            <a:r>
              <a:rPr lang="en-US" dirty="0">
                <a:solidFill>
                  <a:srgbClr val="FF0000"/>
                </a:solidFill>
              </a:rPr>
              <a:t>pooling strength</a:t>
            </a:r>
            <a:r>
              <a:rPr lang="en-US" dirty="0"/>
              <a:t>”)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Show how the multivariate responses are jointly related to the predictors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How many aspects (</a:t>
            </a:r>
            <a:r>
              <a:rPr lang="en-US" dirty="0">
                <a:solidFill>
                  <a:srgbClr val="FF0000"/>
                </a:solidFill>
              </a:rPr>
              <a:t>dimensions</a:t>
            </a:r>
            <a:r>
              <a:rPr lang="en-US" dirty="0"/>
              <a:t>?)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178CA-2CA5-4053-9F35-CBBE42D0EA2C}"/>
              </a:ext>
            </a:extLst>
          </p:cNvPr>
          <p:cNvGrpSpPr/>
          <p:nvPr/>
        </p:nvGrpSpPr>
        <p:grpSpPr>
          <a:xfrm>
            <a:off x="533400" y="1828800"/>
            <a:ext cx="3886200" cy="1384995"/>
            <a:chOff x="533400" y="1828800"/>
            <a:chExt cx="3886200" cy="1384995"/>
          </a:xfrm>
        </p:grpSpPr>
        <p:sp>
          <p:nvSpPr>
            <p:cNvPr id="5" name="TextBox 4"/>
            <p:cNvSpPr txBox="1"/>
            <p:nvPr/>
          </p:nvSpPr>
          <p:spPr>
            <a:xfrm>
              <a:off x="533400" y="1828800"/>
              <a:ext cx="3886200" cy="1384995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Sans Typewriter" pitchFamily="49" charset="0"/>
                </a:rPr>
                <a:t>&gt; </a:t>
              </a:r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(lm(BM ~ group, data=</a:t>
              </a:r>
              <a:r>
                <a:rPr lang="en-US" sz="1200" dirty="0" err="1">
                  <a:latin typeface="Lucida Sans Typewriter" pitchFamily="49" charset="0"/>
                </a:rPr>
                <a:t>mathscore</a:t>
              </a:r>
              <a:r>
                <a:rPr lang="en-US" sz="1200" dirty="0">
                  <a:latin typeface="Lucida Sans Typewriter" pitchFamily="49" charset="0"/>
                </a:rPr>
                <a:t>))</a:t>
              </a:r>
            </a:p>
            <a:p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 Table (Type II tests)</a:t>
              </a:r>
            </a:p>
            <a:p>
              <a:endParaRPr lang="en-US" sz="1200" dirty="0">
                <a:latin typeface="Lucida Sans Typewriter" pitchFamily="49" charset="0"/>
              </a:endParaRPr>
            </a:p>
            <a:p>
              <a:r>
                <a:rPr lang="en-US" sz="1200" dirty="0">
                  <a:latin typeface="Lucida Sans Typewriter" pitchFamily="49" charset="0"/>
                </a:rPr>
                <a:t>Response: BM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          Sum </a:t>
              </a:r>
              <a:r>
                <a:rPr lang="en-US" sz="1200" dirty="0" err="1">
                  <a:latin typeface="Lucida Sans Typewriter" pitchFamily="49" charset="0"/>
                </a:rPr>
                <a:t>Sq</a:t>
              </a:r>
              <a:r>
                <a:rPr lang="en-US" sz="1200" dirty="0">
                  <a:latin typeface="Lucida Sans Typewriter" pitchFamily="49" charset="0"/>
                </a:rPr>
                <a:t> </a:t>
              </a:r>
              <a:r>
                <a:rPr lang="en-US" sz="1200" dirty="0" err="1">
                  <a:latin typeface="Lucida Sans Typewriter" pitchFamily="49" charset="0"/>
                </a:rPr>
                <a:t>Df</a:t>
              </a:r>
              <a:r>
                <a:rPr lang="en-US" sz="1200" dirty="0">
                  <a:latin typeface="Lucida Sans Typewriter" pitchFamily="49" charset="0"/>
                </a:rPr>
                <a:t> F value </a:t>
              </a:r>
              <a:r>
                <a:rPr lang="en-US" sz="1200" dirty="0" err="1">
                  <a:latin typeface="Lucida Sans Typewriter" pitchFamily="49" charset="0"/>
                </a:rPr>
                <a:t>Pr</a:t>
              </a:r>
              <a:r>
                <a:rPr lang="en-US" sz="1200" dirty="0">
                  <a:latin typeface="Lucida Sans Typewriter" pitchFamily="49" charset="0"/>
                </a:rPr>
                <a:t>(&gt;F)  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group       1302  1    4.24  0.066 .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Residuals   3071 10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73644" y="2544881"/>
              <a:ext cx="445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sym typeface="Wingdings"/>
                </a:rPr>
                <a:t>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BF7494-A954-414E-9DBB-08931A666896}"/>
              </a:ext>
            </a:extLst>
          </p:cNvPr>
          <p:cNvGrpSpPr/>
          <p:nvPr/>
        </p:nvGrpSpPr>
        <p:grpSpPr>
          <a:xfrm>
            <a:off x="4724400" y="1828800"/>
            <a:ext cx="4139635" cy="1384995"/>
            <a:chOff x="4724400" y="1828800"/>
            <a:chExt cx="4139635" cy="1384995"/>
          </a:xfrm>
        </p:grpSpPr>
        <p:sp>
          <p:nvSpPr>
            <p:cNvPr id="6" name="TextBox 5"/>
            <p:cNvSpPr txBox="1"/>
            <p:nvPr/>
          </p:nvSpPr>
          <p:spPr>
            <a:xfrm>
              <a:off x="4724400" y="1828800"/>
              <a:ext cx="3886200" cy="1384995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Sans Typewriter" pitchFamily="49" charset="0"/>
                </a:rPr>
                <a:t>&gt; </a:t>
              </a:r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(lm(WP ~ group, data=</a:t>
              </a:r>
              <a:r>
                <a:rPr lang="en-US" sz="1200" dirty="0" err="1">
                  <a:latin typeface="Lucida Sans Typewriter" pitchFamily="49" charset="0"/>
                </a:rPr>
                <a:t>mathscore</a:t>
              </a:r>
              <a:r>
                <a:rPr lang="en-US" sz="1200" dirty="0">
                  <a:latin typeface="Lucida Sans Typewriter" pitchFamily="49" charset="0"/>
                </a:rPr>
                <a:t>))</a:t>
              </a:r>
            </a:p>
            <a:p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 Table (Type II tests)</a:t>
              </a:r>
            </a:p>
            <a:p>
              <a:endParaRPr lang="en-US" sz="1200" dirty="0">
                <a:latin typeface="Lucida Sans Typewriter" pitchFamily="49" charset="0"/>
              </a:endParaRPr>
            </a:p>
            <a:p>
              <a:r>
                <a:rPr lang="en-US" sz="1200" dirty="0">
                  <a:latin typeface="Lucida Sans Typewriter" pitchFamily="49" charset="0"/>
                </a:rPr>
                <a:t>Response: WP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          Sum </a:t>
              </a:r>
              <a:r>
                <a:rPr lang="en-US" sz="1200" dirty="0" err="1">
                  <a:latin typeface="Lucida Sans Typewriter" pitchFamily="49" charset="0"/>
                </a:rPr>
                <a:t>Sq</a:t>
              </a:r>
              <a:r>
                <a:rPr lang="en-US" sz="1200" dirty="0">
                  <a:latin typeface="Lucida Sans Typewriter" pitchFamily="49" charset="0"/>
                </a:rPr>
                <a:t> </a:t>
              </a:r>
              <a:r>
                <a:rPr lang="en-US" sz="1200" dirty="0" err="1">
                  <a:latin typeface="Lucida Sans Typewriter" pitchFamily="49" charset="0"/>
                </a:rPr>
                <a:t>Df</a:t>
              </a:r>
              <a:r>
                <a:rPr lang="en-US" sz="1200" dirty="0">
                  <a:latin typeface="Lucida Sans Typewriter" pitchFamily="49" charset="0"/>
                </a:rPr>
                <a:t> F value </a:t>
              </a:r>
              <a:r>
                <a:rPr lang="en-US" sz="1200" dirty="0" err="1">
                  <a:latin typeface="Lucida Sans Typewriter" pitchFamily="49" charset="0"/>
                </a:rPr>
                <a:t>Pr</a:t>
              </a:r>
              <a:r>
                <a:rPr lang="en-US" sz="1200" dirty="0">
                  <a:latin typeface="Lucida Sans Typewriter" pitchFamily="49" charset="0"/>
                </a:rPr>
                <a:t>(&gt;F)   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group       4408  1    10.4  0.009 **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Residuals   4217 10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57165" y="2544880"/>
              <a:ext cx="506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sym typeface="Wingdings"/>
                </a:rPr>
                <a:t>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0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multivariate tests?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2148256"/>
            <a:ext cx="8229600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AS Monospace" panose="020B0609020202020204" pitchFamily="49" charset="0"/>
              </a:rPr>
              <a:t>&gt; mod &lt;- lm(</a:t>
            </a:r>
            <a:r>
              <a:rPr lang="en-US" sz="1400" dirty="0" err="1">
                <a:solidFill>
                  <a:srgbClr val="FF0000"/>
                </a:solidFill>
                <a:latin typeface="SAS Monospace" panose="020B0609020202020204" pitchFamily="49" charset="0"/>
              </a:rPr>
              <a:t>cbind</a:t>
            </a:r>
            <a:r>
              <a:rPr lang="en-US" sz="1400" dirty="0">
                <a:solidFill>
                  <a:srgbClr val="FF0000"/>
                </a:solidFill>
                <a:latin typeface="SAS Monospace" panose="020B0609020202020204" pitchFamily="49" charset="0"/>
              </a:rPr>
              <a:t>(BM, WP) </a:t>
            </a:r>
            <a:r>
              <a:rPr lang="en-US" sz="1400" dirty="0">
                <a:latin typeface="SAS Monospace" panose="020B0609020202020204" pitchFamily="49" charset="0"/>
              </a:rPr>
              <a:t>~ group, data=</a:t>
            </a:r>
            <a:r>
              <a:rPr lang="en-US" sz="1400" dirty="0" err="1">
                <a:latin typeface="SAS Monospace" panose="020B0609020202020204" pitchFamily="49" charset="0"/>
              </a:rPr>
              <a:t>mathscore</a:t>
            </a:r>
            <a:r>
              <a:rPr lang="en-US" sz="14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&gt; </a:t>
            </a:r>
            <a:r>
              <a:rPr lang="en-US" sz="1400" dirty="0" err="1">
                <a:latin typeface="SAS Monospace" panose="020B0609020202020204" pitchFamily="49" charset="0"/>
              </a:rPr>
              <a:t>Anova</a:t>
            </a:r>
            <a:r>
              <a:rPr lang="en-US" sz="1400" dirty="0">
                <a:latin typeface="SAS Monospace" panose="020B0609020202020204" pitchFamily="49" charset="0"/>
              </a:rPr>
              <a:t>(mod)</a:t>
            </a:r>
          </a:p>
          <a:p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Type II MANOVA Tests: Pillai test statistic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     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test stat </a:t>
            </a:r>
            <a:r>
              <a:rPr lang="en-US" sz="1400" dirty="0" err="1">
                <a:latin typeface="SAS Monospace" panose="020B0609020202020204" pitchFamily="49" charset="0"/>
              </a:rPr>
              <a:t>approx</a:t>
            </a:r>
            <a:r>
              <a:rPr lang="en-US" sz="1400" dirty="0">
                <a:latin typeface="SAS Monospace" panose="020B0609020202020204" pitchFamily="49" charset="0"/>
              </a:rPr>
              <a:t> F </a:t>
            </a:r>
            <a:r>
              <a:rPr lang="en-US" sz="1400" dirty="0" err="1">
                <a:latin typeface="SAS Monospace" panose="020B0609020202020204" pitchFamily="49" charset="0"/>
              </a:rPr>
              <a:t>num</a:t>
            </a:r>
            <a:r>
              <a:rPr lang="en-US" sz="1400" dirty="0">
                <a:latin typeface="SAS Monospace" panose="020B0609020202020204" pitchFamily="49" charset="0"/>
              </a:rPr>
              <a:t>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den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   </a:t>
            </a:r>
            <a:r>
              <a:rPr lang="en-US" sz="1400" dirty="0" err="1">
                <a:latin typeface="SAS Monospace" panose="020B0609020202020204" pitchFamily="49" charset="0"/>
              </a:rPr>
              <a:t>Pr</a:t>
            </a:r>
            <a:r>
              <a:rPr lang="en-US" sz="1400" dirty="0">
                <a:latin typeface="SAS Monospace" panose="020B0609020202020204" pitchFamily="49" charset="0"/>
              </a:rPr>
              <a:t>(&gt;F)    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group  1   0.86518   28.878      2      9 0.0001213 ***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473" y="1140072"/>
            <a:ext cx="5177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test is highly significant: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Combines the evidence for all predictors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Takes response correlations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10000"/>
            <a:ext cx="27432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874480"/>
            <a:ext cx="502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test of significance (Roy’s test)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</a:t>
            </a:r>
            <a:r>
              <a:rPr lang="en-US" dirty="0"/>
              <a:t> ellipse projects outside the </a:t>
            </a:r>
            <a:r>
              <a:rPr lang="en-US" b="1" dirty="0"/>
              <a:t>E</a:t>
            </a:r>
            <a:r>
              <a:rPr lang="en-US" dirty="0"/>
              <a:t> ellipse </a:t>
            </a:r>
            <a:r>
              <a:rPr lang="en-US" dirty="0" err="1"/>
              <a:t>iff</a:t>
            </a:r>
            <a:r>
              <a:rPr lang="en-US" dirty="0"/>
              <a:t> the effect is significant.</a:t>
            </a:r>
          </a:p>
          <a:p>
            <a:endParaRPr lang="en-US" dirty="0"/>
          </a:p>
          <a:p>
            <a:r>
              <a:rPr lang="en-US" dirty="0"/>
              <a:t>HE plot provides an interpretation: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1 &gt; Group 2 on Basic Math, but worse on Word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2 &gt; Group 1 on Word Problems, but worse on Basic Math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BM &amp; WP are + correlated w/in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428D8-2B9C-4934-A3C7-12534C4C4797}"/>
              </a:ext>
            </a:extLst>
          </p:cNvPr>
          <p:cNvSpPr/>
          <p:nvPr/>
        </p:nvSpPr>
        <p:spPr>
          <a:xfrm>
            <a:off x="4389097" y="1423644"/>
            <a:ext cx="365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rgbClr val="00B050"/>
                </a:solidFill>
                <a:sym typeface="Wingdings"/>
              </a:rPr>
              <a:t>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D48AC-E425-4CA4-A0F5-E2BA34952015}"/>
              </a:ext>
            </a:extLst>
          </p:cNvPr>
          <p:cNvSpPr/>
          <p:nvPr/>
        </p:nvSpPr>
        <p:spPr>
          <a:xfrm>
            <a:off x="4396873" y="1642182"/>
            <a:ext cx="365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rgbClr val="00B050"/>
                </a:solidFill>
                <a:sym typeface="Wingdings"/>
              </a:rPr>
              <a:t>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9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 framework: Visual overview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2362200"/>
            <a:ext cx="3657600" cy="4038600"/>
            <a:chOff x="533400" y="1828800"/>
            <a:chExt cx="3657600" cy="4038600"/>
          </a:xfrm>
        </p:grpSpPr>
        <p:pic>
          <p:nvPicPr>
            <p:cNvPr id="1026" name="Picture 2" descr="C:\Dropbox\Documents\Presentations\SORA-TABA\fig\mathscore-dat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09800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66800" y="18288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0600" y="2362200"/>
            <a:ext cx="3657600" cy="4012474"/>
            <a:chOff x="4648200" y="1828800"/>
            <a:chExt cx="3657600" cy="4012474"/>
          </a:xfrm>
        </p:grpSpPr>
        <p:pic>
          <p:nvPicPr>
            <p:cNvPr id="1027" name="Picture 3" descr="C:\Dropbox\Documents\Presentations\SORA-TABA\fig\mathscore-data-ellips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18367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181600" y="1828800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13806" y="1143000"/>
            <a:ext cx="817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 ellipsoid is a </a:t>
            </a:r>
            <a:r>
              <a:rPr lang="en-US" sz="2400" dirty="0">
                <a:solidFill>
                  <a:srgbClr val="FF0000"/>
                </a:solidFill>
              </a:rPr>
              <a:t>sufficient visual summary </a:t>
            </a:r>
            <a:r>
              <a:rPr lang="en-US" sz="2400" dirty="0"/>
              <a:t>for multivariate location &amp; scatter, just as              are sufficient for 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408438"/>
              </p:ext>
            </p:extLst>
          </p:nvPr>
        </p:nvGraphicFramePr>
        <p:xfrm>
          <a:off x="3810000" y="1613425"/>
          <a:ext cx="726834" cy="37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5" imgW="393480" imgH="203040" progId="Equation.DSMT4">
                  <p:embed/>
                </p:oleObj>
              </mc:Choice>
              <mc:Fallback>
                <p:oleObj name="Equation" r:id="rId5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1613425"/>
                        <a:ext cx="726834" cy="37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559100"/>
              </p:ext>
            </p:extLst>
          </p:nvPr>
        </p:nvGraphicFramePr>
        <p:xfrm>
          <a:off x="6825498" y="1556321"/>
          <a:ext cx="657342" cy="375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7" imgW="355320" imgH="203040" progId="Equation.DSMT4">
                  <p:embed/>
                </p:oleObj>
              </mc:Choice>
              <mc:Fallback>
                <p:oleObj name="Equation" r:id="rId7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5498" y="1556321"/>
                        <a:ext cx="657342" cy="375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33503" y="2593032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92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00800" y="304800"/>
            <a:ext cx="25908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Visual overview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1000" y="304800"/>
            <a:ext cx="2286000" cy="2667000"/>
            <a:chOff x="381000" y="304800"/>
            <a:chExt cx="2286000" cy="266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685800"/>
              <a:ext cx="2286000" cy="228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5800" y="30480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43200" y="304800"/>
            <a:ext cx="3124200" cy="2667000"/>
            <a:chOff x="2743200" y="304800"/>
            <a:chExt cx="3124200" cy="2667000"/>
          </a:xfrm>
        </p:grpSpPr>
        <p:grpSp>
          <p:nvGrpSpPr>
            <p:cNvPr id="16" name="Group 15"/>
            <p:cNvGrpSpPr/>
            <p:nvPr/>
          </p:nvGrpSpPr>
          <p:grpSpPr>
            <a:xfrm>
              <a:off x="3581400" y="304800"/>
              <a:ext cx="2286000" cy="2667000"/>
              <a:chOff x="3581400" y="304800"/>
              <a:chExt cx="2286000" cy="2667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400" y="685800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886200" y="304800"/>
                <a:ext cx="152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 plot</a:t>
                </a:r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>
              <a:off x="2743200" y="904964"/>
              <a:ext cx="762000" cy="238036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600" y="2819400"/>
            <a:ext cx="4628315" cy="3629143"/>
            <a:chOff x="609600" y="2819400"/>
            <a:chExt cx="4628315" cy="3629143"/>
          </a:xfrm>
        </p:grpSpPr>
        <p:grpSp>
          <p:nvGrpSpPr>
            <p:cNvPr id="18" name="Group 17"/>
            <p:cNvGrpSpPr/>
            <p:nvPr/>
          </p:nvGrpSpPr>
          <p:grpSpPr>
            <a:xfrm>
              <a:off x="609600" y="3581400"/>
              <a:ext cx="4628315" cy="2867143"/>
              <a:chOff x="609600" y="3581400"/>
              <a:chExt cx="4628315" cy="286714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2200" y="3581400"/>
                <a:ext cx="2875715" cy="2867143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09600" y="3674289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Discriminant scores</a:t>
                </a:r>
              </a:p>
            </p:txBody>
          </p:sp>
        </p:grpSp>
        <p:sp>
          <p:nvSpPr>
            <p:cNvPr id="13" name="Down Arrow 12"/>
            <p:cNvSpPr/>
            <p:nvPr/>
          </p:nvSpPr>
          <p:spPr>
            <a:xfrm>
              <a:off x="3581400" y="2819400"/>
              <a:ext cx="218657" cy="762000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27029" y="3130731"/>
            <a:ext cx="3487988" cy="3196575"/>
            <a:chOff x="5227029" y="3130731"/>
            <a:chExt cx="3487988" cy="3196575"/>
          </a:xfrm>
        </p:grpSpPr>
        <p:grpSp>
          <p:nvGrpSpPr>
            <p:cNvPr id="22" name="Group 21"/>
            <p:cNvGrpSpPr/>
            <p:nvPr/>
          </p:nvGrpSpPr>
          <p:grpSpPr>
            <a:xfrm>
              <a:off x="5852160" y="3130731"/>
              <a:ext cx="2862857" cy="3196575"/>
              <a:chOff x="5852160" y="3130731"/>
              <a:chExt cx="2862857" cy="31965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172200" y="3130731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Canonical space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2160" y="3584448"/>
                <a:ext cx="2862857" cy="2742858"/>
              </a:xfrm>
              <a:prstGeom prst="rect">
                <a:avLst/>
              </a:prstGeom>
            </p:spPr>
          </p:pic>
        </p:grpSp>
        <p:sp>
          <p:nvSpPr>
            <p:cNvPr id="15" name="Right Arrow 14"/>
            <p:cNvSpPr/>
            <p:nvPr/>
          </p:nvSpPr>
          <p:spPr>
            <a:xfrm>
              <a:off x="5227029" y="3970770"/>
              <a:ext cx="762000" cy="238036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Data ellipses 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HE plot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Differences between group means are shown by the </a:t>
            </a:r>
            <a:r>
              <a:rPr lang="en-US" sz="2000" b="1" dirty="0"/>
              <a:t>H</a:t>
            </a:r>
            <a:r>
              <a:rPr lang="en-US" sz="2000" dirty="0"/>
              <a:t> ellipsoid– data ellipsoid of the </a:t>
            </a:r>
            <a:r>
              <a:rPr lang="en-US" sz="2000" dirty="0">
                <a:solidFill>
                  <a:srgbClr val="FF0000"/>
                </a:solidFill>
              </a:rPr>
              <a:t>fitted</a:t>
            </a:r>
            <a:r>
              <a:rPr lang="en-US" sz="2000" dirty="0"/>
              <a:t> values (w/ 1 </a:t>
            </a:r>
            <a:r>
              <a:rPr lang="en-US" sz="2000" dirty="0" err="1"/>
              <a:t>df</a:t>
            </a:r>
            <a:r>
              <a:rPr lang="en-US" sz="2000" dirty="0"/>
              <a:t>, degenerates to a line)</a:t>
            </a:r>
          </a:p>
          <a:p>
            <a:pPr lvl="1"/>
            <a:r>
              <a:rPr lang="en-US" sz="1400" dirty="0"/>
              <a:t>Direction shows relation of groups to response variables</a:t>
            </a:r>
          </a:p>
          <a:p>
            <a:pPr lvl="1"/>
            <a:r>
              <a:rPr lang="en-US" sz="1400" dirty="0"/>
              <a:t>Size shows “how big is H relative to E”</a:t>
            </a:r>
          </a:p>
          <a:p>
            <a:r>
              <a:rPr lang="en-US" sz="2000" dirty="0"/>
              <a:t>Variation within groups is reflected in the </a:t>
            </a:r>
            <a:r>
              <a:rPr lang="en-US" sz="2000" b="1" dirty="0"/>
              <a:t>E</a:t>
            </a:r>
            <a:r>
              <a:rPr lang="en-US" sz="2000" dirty="0"/>
              <a:t> ellipsoid-- data ellipsoid of the </a:t>
            </a:r>
            <a:r>
              <a:rPr lang="en-US" sz="2000" dirty="0">
                <a:solidFill>
                  <a:srgbClr val="FF0000"/>
                </a:solidFill>
              </a:rPr>
              <a:t>residuals</a:t>
            </a:r>
          </a:p>
          <a:p>
            <a:pPr lvl="1"/>
            <a:r>
              <a:rPr lang="en-US" sz="1400" dirty="0"/>
              <a:t>Direction: residual (partial) correlation between BM &amp; WP</a:t>
            </a:r>
          </a:p>
          <a:p>
            <a:pPr lvl="1"/>
            <a:r>
              <a:rPr lang="en-US" sz="1400" dirty="0"/>
              <a:t>Size/shape: residual variance</a:t>
            </a:r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371600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43000"/>
            <a:ext cx="2743200" cy="2743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90800" y="1752600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57800" y="1899136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7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A92B-58DA-4367-9237-B61C64D1061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One-way MANOVA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7000"/>
            <a:ext cx="8305800" cy="4525963"/>
          </a:xfrm>
        </p:spPr>
        <p:txBody>
          <a:bodyPr/>
          <a:lstStyle/>
          <a:p>
            <a:r>
              <a:rPr lang="en-US" altLang="en-US" sz="2800" i="1" dirty="0"/>
              <a:t>p</a:t>
            </a:r>
            <a:r>
              <a:rPr lang="en-US" altLang="en-US" sz="2800" dirty="0"/>
              <a:t> responses, 1 “factor” (IV), </a:t>
            </a:r>
            <a:r>
              <a:rPr lang="en-US" altLang="en-US" sz="2800" i="1" dirty="0"/>
              <a:t>g</a:t>
            </a:r>
            <a:r>
              <a:rPr lang="en-US" altLang="en-US" sz="2800" dirty="0"/>
              <a:t> groups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/>
              <a:t>        H</a:t>
            </a:r>
            <a:r>
              <a:rPr lang="en-US" altLang="en-US" sz="2400" baseline="-25000" dirty="0"/>
              <a:t>o</a:t>
            </a:r>
            <a:r>
              <a:rPr lang="en-US" altLang="en-US" sz="2400" dirty="0"/>
              <a:t>:  </a:t>
            </a:r>
            <a:r>
              <a:rPr lang="el-GR" altLang="en-US" sz="2400" b="1" u="sng" dirty="0">
                <a:cs typeface="Arial" charset="0"/>
              </a:rPr>
              <a:t>μ</a:t>
            </a:r>
            <a:r>
              <a:rPr lang="en-US" altLang="en-US" sz="2400" baseline="-25000" dirty="0">
                <a:latin typeface="Symbol" pitchFamily="18" charset="2"/>
              </a:rPr>
              <a:t>1</a:t>
            </a:r>
            <a:r>
              <a:rPr lang="en-US" altLang="en-US" sz="2400" dirty="0">
                <a:latin typeface="Symbol" pitchFamily="18" charset="2"/>
              </a:rPr>
              <a:t> = </a:t>
            </a:r>
            <a:r>
              <a:rPr lang="el-GR" altLang="en-US" sz="2400" b="1" u="sng" dirty="0">
                <a:cs typeface="Arial" charset="0"/>
              </a:rPr>
              <a:t>μ</a:t>
            </a:r>
            <a:r>
              <a:rPr lang="en-US" altLang="en-US" sz="2400" baseline="-25000" dirty="0">
                <a:latin typeface="Symbol" pitchFamily="18" charset="2"/>
              </a:rPr>
              <a:t>2</a:t>
            </a:r>
            <a:r>
              <a:rPr lang="en-US" altLang="en-US" sz="2400" dirty="0">
                <a:latin typeface="Symbol" pitchFamily="18" charset="2"/>
              </a:rPr>
              <a:t> = </a:t>
            </a:r>
            <a:r>
              <a:rPr lang="en-US" altLang="en-US" sz="2400" dirty="0"/>
              <a:t>…</a:t>
            </a:r>
            <a:r>
              <a:rPr lang="en-US" altLang="en-US" sz="2400" dirty="0">
                <a:latin typeface="Symbol" pitchFamily="18" charset="2"/>
              </a:rPr>
              <a:t> </a:t>
            </a:r>
            <a:r>
              <a:rPr lang="el-GR" altLang="en-US" sz="2400" b="1" u="sng" dirty="0">
                <a:cs typeface="Arial" charset="0"/>
              </a:rPr>
              <a:t>μ</a:t>
            </a:r>
            <a:r>
              <a:rPr lang="en-US" altLang="en-US" sz="2400" baseline="-25000" dirty="0"/>
              <a:t>g</a:t>
            </a:r>
            <a:r>
              <a:rPr lang="en-US" altLang="en-US" sz="2400" dirty="0">
                <a:latin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/>
              <a:t>        H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at least one group centroid is different</a:t>
            </a:r>
          </a:p>
          <a:p>
            <a:r>
              <a:rPr lang="en-US" altLang="en-US" sz="2800" dirty="0"/>
              <a:t>Assumptions:</a:t>
            </a:r>
          </a:p>
          <a:p>
            <a:pPr lvl="1"/>
            <a:r>
              <a:rPr lang="en-US" altLang="en-US" sz="2000" dirty="0"/>
              <a:t>Independent groups, independent observations</a:t>
            </a:r>
          </a:p>
          <a:p>
            <a:pPr lvl="1"/>
            <a:r>
              <a:rPr lang="en-US" altLang="en-US" sz="2000" dirty="0"/>
              <a:t>Responses are independent, multivariate normal w/in each group</a:t>
            </a:r>
          </a:p>
          <a:p>
            <a:pPr lvl="1"/>
            <a:r>
              <a:rPr lang="en-US" altLang="en-US" sz="2000" dirty="0"/>
              <a:t>Pop. within-group covariance matrices are </a:t>
            </a:r>
            <a:r>
              <a:rPr lang="en-US" altLang="en-US" sz="2000" b="1" dirty="0">
                <a:solidFill>
                  <a:srgbClr val="0000FF"/>
                </a:solidFill>
              </a:rPr>
              <a:t>equal</a:t>
            </a:r>
            <a:r>
              <a:rPr lang="en-US" altLang="en-US" sz="2000" dirty="0"/>
              <a:t> across groups</a:t>
            </a:r>
          </a:p>
          <a:p>
            <a:pPr lvl="2"/>
            <a:r>
              <a:rPr lang="en-US" altLang="en-US" sz="1800" dirty="0"/>
              <a:t>H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:  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baseline="-25000" dirty="0">
                <a:cs typeface="Arial" charset="0"/>
              </a:rPr>
              <a:t>1</a:t>
            </a:r>
            <a:r>
              <a:rPr lang="en-US" altLang="en-US" sz="1800" dirty="0">
                <a:cs typeface="Arial" charset="0"/>
              </a:rPr>
              <a:t> = 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baseline="-25000" dirty="0">
                <a:cs typeface="Arial" charset="0"/>
              </a:rPr>
              <a:t>2</a:t>
            </a:r>
            <a:r>
              <a:rPr lang="en-US" altLang="en-US" sz="1800" dirty="0">
                <a:cs typeface="Arial" charset="0"/>
              </a:rPr>
              <a:t> = … = 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baseline="-25000" dirty="0">
                <a:cs typeface="Arial" charset="0"/>
              </a:rPr>
              <a:t>g</a:t>
            </a:r>
          </a:p>
          <a:p>
            <a:pPr lvl="2"/>
            <a:r>
              <a:rPr lang="en-US" altLang="en-US" sz="1800" dirty="0">
                <a:cs typeface="Arial" charset="0"/>
              </a:rPr>
              <a:t>(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dirty="0">
                <a:cs typeface="Arial" charset="0"/>
              </a:rPr>
              <a:t> estimated by </a:t>
            </a:r>
            <a:r>
              <a:rPr lang="en-US" altLang="en-US" sz="1800" b="1" dirty="0">
                <a:cs typeface="Arial" charset="0"/>
              </a:rPr>
              <a:t>S</a:t>
            </a:r>
            <a:r>
              <a:rPr lang="en-US" altLang="en-US" sz="1800" dirty="0">
                <a:cs typeface="Arial" charset="0"/>
              </a:rPr>
              <a:t> = </a:t>
            </a:r>
            <a:r>
              <a:rPr lang="en-US" altLang="en-US" sz="1800" b="1" dirty="0">
                <a:cs typeface="Arial" charset="0"/>
              </a:rPr>
              <a:t>E</a:t>
            </a:r>
            <a:r>
              <a:rPr lang="en-US" altLang="en-US" sz="1800" dirty="0">
                <a:cs typeface="Arial" charset="0"/>
              </a:rPr>
              <a:t> / </a:t>
            </a:r>
            <a:r>
              <a:rPr lang="en-US" altLang="en-US" sz="1800" dirty="0" err="1">
                <a:cs typeface="Arial" charset="0"/>
              </a:rPr>
              <a:t>df</a:t>
            </a:r>
            <a:r>
              <a:rPr lang="en-US" altLang="en-US" sz="1800" baseline="-25000" dirty="0" err="1">
                <a:cs typeface="Arial" charset="0"/>
              </a:rPr>
              <a:t>e</a:t>
            </a:r>
            <a:r>
              <a:rPr lang="en-US" altLang="en-US" sz="1800" dirty="0">
                <a:cs typeface="Arial" charset="0"/>
              </a:rPr>
              <a:t>)</a:t>
            </a:r>
          </a:p>
          <a:p>
            <a:pPr lvl="2"/>
            <a:r>
              <a:rPr lang="en-US" altLang="en-US" sz="1800" dirty="0">
                <a:cs typeface="Arial" charset="0"/>
              </a:rPr>
              <a:t>tested by e.g., Box’s test, </a:t>
            </a:r>
            <a:r>
              <a:rPr lang="en-US" altLang="en-US" sz="1800" b="1" dirty="0" err="1">
                <a:cs typeface="Arial" charset="0"/>
              </a:rPr>
              <a:t>heplots</a:t>
            </a:r>
            <a:r>
              <a:rPr lang="en-US" altLang="en-US" sz="1800" b="1" dirty="0">
                <a:cs typeface="Arial" charset="0"/>
              </a:rPr>
              <a:t>::</a:t>
            </a:r>
            <a:r>
              <a:rPr lang="en-US" altLang="en-US" sz="1800" b="1" dirty="0" err="1">
                <a:cs typeface="Arial" charset="0"/>
              </a:rPr>
              <a:t>boxM</a:t>
            </a:r>
            <a:endParaRPr lang="en-US" altLang="en-US" sz="1800" dirty="0">
              <a:cs typeface="Arial" charset="0"/>
            </a:endParaRPr>
          </a:p>
          <a:p>
            <a:pPr lvl="1"/>
            <a:r>
              <a:rPr lang="el-GR" altLang="en-US" sz="2400" dirty="0">
                <a:cs typeface="Arial" charset="0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cs typeface="Arial" charset="0"/>
              </a:rPr>
              <a:t> </a:t>
            </a:r>
            <a:r>
              <a:rPr lang="en-US" altLang="en-US" sz="2400" b="1" dirty="0" err="1">
                <a:cs typeface="Arial" charset="0"/>
              </a:rPr>
              <a:t>y</a:t>
            </a:r>
            <a:r>
              <a:rPr lang="en-US" altLang="en-US" sz="2400" baseline="-25000" dirty="0" err="1">
                <a:cs typeface="Arial" charset="0"/>
              </a:rPr>
              <a:t>ij</a:t>
            </a:r>
            <a:r>
              <a:rPr lang="en-US" altLang="en-US" sz="2400" dirty="0">
                <a:cs typeface="Arial" charset="0"/>
              </a:rPr>
              <a:t> </a:t>
            </a:r>
            <a:r>
              <a:rPr lang="en-US" altLang="en-US" sz="2400" baseline="-25000" dirty="0">
                <a:cs typeface="Arial" charset="0"/>
              </a:rPr>
              <a:t>(p x 1)</a:t>
            </a:r>
            <a:r>
              <a:rPr lang="en-US" altLang="en-US" sz="2400" dirty="0">
                <a:cs typeface="Arial" charset="0"/>
              </a:rPr>
              <a:t> ~ N ( </a:t>
            </a:r>
            <a:r>
              <a:rPr lang="el-GR" altLang="en-US" sz="2400" b="1" dirty="0">
                <a:cs typeface="Arial" charset="0"/>
              </a:rPr>
              <a:t>μ</a:t>
            </a:r>
            <a:r>
              <a:rPr lang="en-US" altLang="en-US" sz="2400" baseline="-25000" dirty="0">
                <a:cs typeface="Arial" charset="0"/>
              </a:rPr>
              <a:t>j</a:t>
            </a:r>
            <a:r>
              <a:rPr lang="en-US" altLang="en-US" sz="2400" dirty="0">
                <a:cs typeface="Arial" charset="0"/>
              </a:rPr>
              <a:t>, </a:t>
            </a:r>
            <a:r>
              <a:rPr lang="el-GR" altLang="en-US" sz="2400" b="1" dirty="0">
                <a:cs typeface="Arial" charset="0"/>
              </a:rPr>
              <a:t>Σ</a:t>
            </a:r>
            <a:r>
              <a:rPr lang="en-US" altLang="en-US" sz="2400" dirty="0">
                <a:cs typeface="Arial" charset="0"/>
              </a:rPr>
              <a:t>)</a:t>
            </a:r>
            <a:endParaRPr lang="el-GR" altLang="en-US" sz="2400" dirty="0">
              <a:cs typeface="Arial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 ellipse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4648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H</a:t>
            </a:r>
            <a:r>
              <a:rPr lang="en-US" sz="2400" dirty="0"/>
              <a:t> ellipse is the data ellipse of the fitted values (group means, here)</a:t>
            </a:r>
          </a:p>
          <a:p>
            <a:pPr lvl="1"/>
            <a:r>
              <a:rPr lang="en-US" sz="2000" dirty="0"/>
              <a:t>The </a:t>
            </a:r>
            <a:r>
              <a:rPr lang="en-US" sz="2000" b="1" dirty="0"/>
              <a:t>H</a:t>
            </a:r>
            <a:r>
              <a:rPr lang="en-US" sz="2000" dirty="0"/>
              <a:t> matrix is the sum of squares and </a:t>
            </a:r>
            <a:r>
              <a:rPr lang="en-US" sz="2000" dirty="0" err="1"/>
              <a:t>crossproducts</a:t>
            </a:r>
            <a:r>
              <a:rPr lang="en-US" sz="2000" dirty="0"/>
              <a:t> of the fitted values, corrected for the grand mean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3200400" cy="3200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81400" y="19812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48600" y="14478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Jittered fitted values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gp</a:t>
            </a:r>
            <a:r>
              <a:rPr lang="en-US" sz="1200" dirty="0"/>
              <a:t> means)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20836"/>
              </p:ext>
            </p:extLst>
          </p:nvPr>
        </p:nvGraphicFramePr>
        <p:xfrm>
          <a:off x="3219450" y="6096000"/>
          <a:ext cx="165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5" imgW="1104840" imgH="304560" progId="Equation.DSMT4">
                  <p:embed/>
                </p:oleObj>
              </mc:Choice>
              <mc:Fallback>
                <p:oleObj name="Equation" r:id="rId5" imgW="1104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9450" y="6096000"/>
                        <a:ext cx="16573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84F65C-FE98-460D-BC76-73AC6D915D96}"/>
              </a:ext>
            </a:extLst>
          </p:cNvPr>
          <p:cNvSpPr>
            <a:spLocks noChangeAspect="1"/>
          </p:cNvSpPr>
          <p:nvPr/>
        </p:nvSpPr>
        <p:spPr>
          <a:xfrm>
            <a:off x="5886374" y="1645999"/>
            <a:ext cx="590702" cy="594201"/>
          </a:xfrm>
          <a:prstGeom prst="flowChartConnector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chemeClr val="accent1">
                <a:shade val="5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7054BEF-17C4-42CD-BD3C-F07E37ED3804}"/>
              </a:ext>
            </a:extLst>
          </p:cNvPr>
          <p:cNvSpPr>
            <a:spLocks noChangeAspect="1"/>
          </p:cNvSpPr>
          <p:nvPr/>
        </p:nvSpPr>
        <p:spPr>
          <a:xfrm>
            <a:off x="6553200" y="2982199"/>
            <a:ext cx="590702" cy="594201"/>
          </a:xfrm>
          <a:prstGeom prst="flowChartConnector">
            <a:avLst/>
          </a:prstGeom>
          <a:solidFill>
            <a:srgbClr val="00B050">
              <a:alpha val="20000"/>
            </a:srgbClr>
          </a:solidFill>
          <a:ln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 ellipse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19050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E</a:t>
            </a:r>
            <a:r>
              <a:rPr lang="en-US" sz="2400" dirty="0"/>
              <a:t> ellipse is the data ellipse  of the residuals </a:t>
            </a:r>
          </a:p>
          <a:p>
            <a:pPr lvl="1"/>
            <a:r>
              <a:rPr lang="en-US" sz="2000" dirty="0"/>
              <a:t>What you get when you subtract the group means from all observations, shifting them to the grand means.</a:t>
            </a:r>
          </a:p>
          <a:p>
            <a:pPr lvl="1"/>
            <a:r>
              <a:rPr lang="en-US" sz="2000" b="1" dirty="0"/>
              <a:t>E</a:t>
            </a:r>
            <a:r>
              <a:rPr lang="en-US" sz="2000" dirty="0"/>
              <a:t> matrix called the “within-group </a:t>
            </a:r>
            <a:r>
              <a:rPr lang="en-US" sz="2000" b="1" dirty="0"/>
              <a:t>pooled</a:t>
            </a:r>
            <a:r>
              <a:rPr lang="en-US" sz="2000" dirty="0"/>
              <a:t> covariance matrix”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9038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13692"/>
            <a:ext cx="2286000" cy="2286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819400" y="1667608"/>
            <a:ext cx="7620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99038"/>
            <a:ext cx="2286000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562600" y="1676400"/>
            <a:ext cx="7620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276757"/>
              </p:ext>
            </p:extLst>
          </p:nvPr>
        </p:nvGraphicFramePr>
        <p:xfrm>
          <a:off x="2819400" y="5562600"/>
          <a:ext cx="2514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6" imgW="1676160" imgH="304560" progId="Equation.DSMT4">
                  <p:embed/>
                </p:oleObj>
              </mc:Choice>
              <mc:Fallback>
                <p:oleObj name="Equation" r:id="rId6" imgW="1676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19400" y="5562600"/>
                        <a:ext cx="2514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03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&amp; E in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0646" y="2133600"/>
            <a:ext cx="49530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math.aov</a:t>
            </a:r>
            <a:r>
              <a:rPr lang="en-US" sz="1600" dirty="0">
                <a:latin typeface="Lucida Sans Typewriter" pitchFamily="49" charset="0"/>
              </a:rPr>
              <a:t> &lt;- </a:t>
            </a:r>
            <a:r>
              <a:rPr lang="en-US" sz="1600" dirty="0" err="1">
                <a:solidFill>
                  <a:srgbClr val="FF0000"/>
                </a:solidFill>
                <a:latin typeface="Lucida Sans Typewriter" pitchFamily="49" charset="0"/>
              </a:rPr>
              <a:t>Anova</a:t>
            </a:r>
            <a:r>
              <a:rPr lang="en-US" sz="1600" dirty="0">
                <a:latin typeface="Lucida Sans Typewriter" pitchFamily="49" charset="0"/>
              </a:rPr>
              <a:t>(math.mod)</a:t>
            </a:r>
          </a:p>
          <a:p>
            <a:r>
              <a:rPr lang="en-US" sz="1600" dirty="0">
                <a:latin typeface="Lucida Sans Typewriter" pitchFamily="49" charset="0"/>
              </a:rPr>
              <a:t>&gt; (H &lt;- </a:t>
            </a:r>
            <a:r>
              <a:rPr lang="en-US" sz="1600" dirty="0" err="1">
                <a:latin typeface="Lucida Sans Typewriter" pitchFamily="49" charset="0"/>
              </a:rPr>
              <a:t>math.aov$SSP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$group</a:t>
            </a:r>
          </a:p>
          <a:p>
            <a:r>
              <a:rPr lang="en-US" sz="1600" dirty="0">
                <a:latin typeface="Lucida Sans Typewriter" pitchFamily="49" charset="0"/>
              </a:rPr>
              <a:t>        BM      WP</a:t>
            </a:r>
          </a:p>
          <a:p>
            <a:r>
              <a:rPr lang="en-US" sz="1600" dirty="0">
                <a:latin typeface="Lucida Sans Typewriter" pitchFamily="49" charset="0"/>
              </a:rPr>
              <a:t>BM  1302.1 -2395.8</a:t>
            </a:r>
          </a:p>
          <a:p>
            <a:r>
              <a:rPr lang="en-US" sz="1600" dirty="0">
                <a:latin typeface="Lucida Sans Typewriter" pitchFamily="49" charset="0"/>
              </a:rPr>
              <a:t>WP -2395.8  4408.3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413736"/>
            <a:ext cx="49530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fit &lt;- </a:t>
            </a:r>
            <a:r>
              <a:rPr lang="en-US" sz="1600" dirty="0">
                <a:solidFill>
                  <a:srgbClr val="FF0000"/>
                </a:solidFill>
                <a:latin typeface="Lucida Sans Typewriter" pitchFamily="49" charset="0"/>
              </a:rPr>
              <a:t>fitted</a:t>
            </a:r>
            <a:r>
              <a:rPr lang="en-US" sz="1600" dirty="0">
                <a:latin typeface="Lucida Sans Typewriter" pitchFamily="49" charset="0"/>
              </a:rPr>
              <a:t>(math.mod)</a:t>
            </a:r>
          </a:p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ybar</a:t>
            </a:r>
            <a:r>
              <a:rPr lang="en-US" sz="1600" dirty="0">
                <a:latin typeface="Lucida Sans Typewriter" pitchFamily="49" charset="0"/>
              </a:rPr>
              <a:t> &lt;- </a:t>
            </a:r>
            <a:r>
              <a:rPr lang="en-US" sz="1600" dirty="0" err="1">
                <a:latin typeface="Lucida Sans Typewriter" pitchFamily="49" charset="0"/>
              </a:rPr>
              <a:t>colMeans</a:t>
            </a:r>
            <a:r>
              <a:rPr lang="en-US" sz="1600" dirty="0">
                <a:latin typeface="Lucida Sans Typewriter" pitchFamily="49" charset="0"/>
              </a:rPr>
              <a:t>(</a:t>
            </a:r>
            <a:r>
              <a:rPr lang="en-US" sz="1600" dirty="0" err="1">
                <a:latin typeface="Lucida Sans Typewriter" pitchFamily="49" charset="0"/>
              </a:rPr>
              <a:t>mathscore</a:t>
            </a:r>
            <a:r>
              <a:rPr lang="en-US" sz="1600" dirty="0">
                <a:latin typeface="Lucida Sans Typewriter" pitchFamily="49" charset="0"/>
              </a:rPr>
              <a:t>[,2:3])</a:t>
            </a:r>
          </a:p>
          <a:p>
            <a:r>
              <a:rPr lang="en-US" sz="1600" dirty="0">
                <a:latin typeface="Lucida Sans Typewriter" pitchFamily="49" charset="0"/>
              </a:rPr>
              <a:t>&gt; n &lt;- </a:t>
            </a:r>
            <a:r>
              <a:rPr lang="en-US" sz="1600" dirty="0" err="1">
                <a:latin typeface="Lucida Sans Typewriter" pitchFamily="49" charset="0"/>
              </a:rPr>
              <a:t>nrow</a:t>
            </a:r>
            <a:r>
              <a:rPr lang="en-US" sz="1600" dirty="0">
                <a:latin typeface="Lucida Sans Typewriter" pitchFamily="49" charset="0"/>
              </a:rPr>
              <a:t>(</a:t>
            </a:r>
            <a:r>
              <a:rPr lang="en-US" sz="1600" dirty="0" err="1">
                <a:latin typeface="Lucida Sans Typewriter" pitchFamily="49" charset="0"/>
              </a:rPr>
              <a:t>mathscore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crossprod</a:t>
            </a:r>
            <a:r>
              <a:rPr lang="en-US" sz="1600" dirty="0">
                <a:latin typeface="Lucida Sans Typewriter" pitchFamily="49" charset="0"/>
              </a:rPr>
              <a:t>(fit) - n*outer(</a:t>
            </a:r>
            <a:r>
              <a:rPr lang="en-US" sz="1600" dirty="0" err="1">
                <a:latin typeface="Lucida Sans Typewriter" pitchFamily="49" charset="0"/>
              </a:rPr>
              <a:t>ybar</a:t>
            </a:r>
            <a:r>
              <a:rPr lang="en-US" sz="1600" dirty="0">
                <a:latin typeface="Lucida Sans Typewriter" pitchFamily="49" charset="0"/>
              </a:rPr>
              <a:t>, </a:t>
            </a:r>
            <a:r>
              <a:rPr lang="en-US" sz="1600" dirty="0" err="1">
                <a:latin typeface="Lucida Sans Typewriter" pitchFamily="49" charset="0"/>
              </a:rPr>
              <a:t>ybar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        BM      WP</a:t>
            </a:r>
          </a:p>
          <a:p>
            <a:r>
              <a:rPr lang="en-US" sz="1600" dirty="0">
                <a:latin typeface="Lucida Sans Typewriter" pitchFamily="49" charset="0"/>
              </a:rPr>
              <a:t>BM  1302.1 -2395.8</a:t>
            </a:r>
          </a:p>
          <a:p>
            <a:r>
              <a:rPr lang="en-US" sz="1600" dirty="0">
                <a:latin typeface="Lucida Sans Typewriter" pitchFamily="49" charset="0"/>
              </a:rPr>
              <a:t>WP -2395.8  4408.3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3238456"/>
            <a:ext cx="2057400" cy="310854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fit</a:t>
            </a:r>
          </a:p>
          <a:p>
            <a:r>
              <a:rPr lang="en-US" sz="1400" dirty="0">
                <a:latin typeface="Lucida Sans Typewriter" pitchFamily="49" charset="0"/>
              </a:rPr>
              <a:t>       BM      WP</a:t>
            </a:r>
          </a:p>
          <a:p>
            <a:r>
              <a:rPr lang="en-US" sz="1400" dirty="0">
                <a:latin typeface="Lucida Sans Typewriter" pitchFamily="49" charset="0"/>
              </a:rPr>
              <a:t>1  178.33  83.333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2  178.33  83.333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3  178.33  83.333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4  178.33  83.333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5  178.33  83.333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6  178.33  83.333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7  157.50 121.667</a:t>
            </a:r>
          </a:p>
          <a:p>
            <a:r>
              <a:rPr lang="en-US" sz="1400" dirty="0">
                <a:latin typeface="Lucida Sans Typewriter" pitchFamily="49" charset="0"/>
              </a:rPr>
              <a:t>8  157.50 121.667</a:t>
            </a:r>
          </a:p>
          <a:p>
            <a:r>
              <a:rPr lang="en-US" sz="1400" dirty="0">
                <a:latin typeface="Lucida Sans Typewriter" pitchFamily="49" charset="0"/>
              </a:rPr>
              <a:t>9  157.50 121.667</a:t>
            </a:r>
          </a:p>
          <a:p>
            <a:r>
              <a:rPr lang="en-US" sz="1400" dirty="0">
                <a:latin typeface="Lucida Sans Typewriter" pitchFamily="49" charset="0"/>
              </a:rPr>
              <a:t>10 157.50 121.667</a:t>
            </a:r>
          </a:p>
          <a:p>
            <a:r>
              <a:rPr lang="en-US" sz="1400" dirty="0">
                <a:latin typeface="Lucida Sans Typewriter" pitchFamily="49" charset="0"/>
              </a:rPr>
              <a:t>11 157.50 121.667</a:t>
            </a:r>
          </a:p>
          <a:p>
            <a:r>
              <a:rPr lang="en-US" sz="1400" dirty="0">
                <a:latin typeface="Lucida Sans Typewriter" pitchFamily="49" charset="0"/>
              </a:rPr>
              <a:t>12 157.50 121.667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578966"/>
              </p:ext>
            </p:extLst>
          </p:nvPr>
        </p:nvGraphicFramePr>
        <p:xfrm>
          <a:off x="2819400" y="3868668"/>
          <a:ext cx="165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3" imgW="1104840" imgH="304560" progId="Equation.DSMT4">
                  <p:embed/>
                </p:oleObj>
              </mc:Choice>
              <mc:Fallback>
                <p:oleObj name="Equation" r:id="rId3" imgW="1104840" imgH="3045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68668"/>
                        <a:ext cx="16573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0646" y="1219200"/>
            <a:ext cx="828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H</a:t>
            </a:r>
            <a:r>
              <a:rPr lang="en-US" dirty="0"/>
              <a:t> and </a:t>
            </a:r>
            <a:r>
              <a:rPr lang="en-US" b="1" dirty="0"/>
              <a:t>E</a:t>
            </a:r>
            <a:r>
              <a:rPr lang="en-US" dirty="0"/>
              <a:t> matrices are calculated in the car::</a:t>
            </a:r>
            <a:r>
              <a:rPr lang="en-US" dirty="0" err="1"/>
              <a:t>Anova</a:t>
            </a:r>
            <a:r>
              <a:rPr lang="en-US" dirty="0"/>
              <a:t>() function and saved as the SSP and SSPE components, used in the statistical tests.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3886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calculation:</a:t>
            </a:r>
          </a:p>
        </p:txBody>
      </p:sp>
    </p:spTree>
    <p:extLst>
      <p:ext uri="{BB962C8B-B14F-4D97-AF65-F5344CB8AC3E}">
        <p14:creationId xmlns:p14="http://schemas.microsoft.com/office/powerpoint/2010/main" val="144335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&amp; E in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4953000" cy="10772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(E &lt;- </a:t>
            </a:r>
            <a:r>
              <a:rPr lang="en-US" sz="1600" dirty="0" err="1">
                <a:latin typeface="Lucida Sans Typewriter" pitchFamily="49" charset="0"/>
              </a:rPr>
              <a:t>math.aov$SSPE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       BM     WP</a:t>
            </a:r>
          </a:p>
          <a:p>
            <a:r>
              <a:rPr lang="en-US" sz="1600" dirty="0">
                <a:latin typeface="Lucida Sans Typewriter" pitchFamily="49" charset="0"/>
              </a:rPr>
              <a:t>BM 3070.8 2808.3</a:t>
            </a:r>
          </a:p>
          <a:p>
            <a:r>
              <a:rPr lang="en-US" sz="1600" dirty="0">
                <a:latin typeface="Lucida Sans Typewriter" pitchFamily="49" charset="0"/>
              </a:rPr>
              <a:t>WP 2808.3 4216.7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57600"/>
            <a:ext cx="42672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resids</a:t>
            </a:r>
            <a:r>
              <a:rPr lang="en-US" sz="1600" dirty="0">
                <a:latin typeface="Lucida Sans Typewriter" pitchFamily="49" charset="0"/>
              </a:rPr>
              <a:t> &lt;- residuals(math.mod)</a:t>
            </a:r>
          </a:p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crossprod</a:t>
            </a:r>
            <a:r>
              <a:rPr lang="en-US" sz="1600" dirty="0">
                <a:latin typeface="Lucida Sans Typewriter" pitchFamily="49" charset="0"/>
              </a:rPr>
              <a:t>(</a:t>
            </a:r>
            <a:r>
              <a:rPr lang="en-US" sz="1600" dirty="0" err="1">
                <a:latin typeface="Lucida Sans Typewriter" pitchFamily="49" charset="0"/>
              </a:rPr>
              <a:t>resids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       BM     WP</a:t>
            </a:r>
          </a:p>
          <a:p>
            <a:r>
              <a:rPr lang="en-US" sz="1600" dirty="0">
                <a:latin typeface="Lucida Sans Typewriter" pitchFamily="49" charset="0"/>
              </a:rPr>
              <a:t>BM 3070.8 2808.3</a:t>
            </a:r>
          </a:p>
          <a:p>
            <a:r>
              <a:rPr lang="en-US" sz="1600" dirty="0">
                <a:latin typeface="Lucida Sans Typewriter" pitchFamily="49" charset="0"/>
              </a:rPr>
              <a:t>WP 2808.3 4216.7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3235545"/>
            <a:ext cx="2514600" cy="310854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</a:t>
            </a:r>
            <a:r>
              <a:rPr lang="en-US" sz="1400" dirty="0" err="1">
                <a:latin typeface="Lucida Sans Typewriter" pitchFamily="49" charset="0"/>
              </a:rPr>
              <a:t>resids</a:t>
            </a:r>
            <a:endParaRPr lang="en-US" sz="1400" dirty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       BM      WP</a:t>
            </a:r>
          </a:p>
          <a:p>
            <a:r>
              <a:rPr lang="en-US" sz="1400" dirty="0">
                <a:latin typeface="Lucida Sans Typewriter" pitchFamily="49" charset="0"/>
              </a:rPr>
              <a:t>1   11.667   6.667</a:t>
            </a:r>
          </a:p>
          <a:p>
            <a:r>
              <a:rPr lang="en-US" sz="1400" dirty="0">
                <a:latin typeface="Lucida Sans Typewriter" pitchFamily="49" charset="0"/>
              </a:rPr>
              <a:t>2   -8.333  -3.333</a:t>
            </a:r>
          </a:p>
          <a:p>
            <a:r>
              <a:rPr lang="en-US" sz="1400" dirty="0">
                <a:latin typeface="Lucida Sans Typewriter" pitchFamily="49" charset="0"/>
              </a:rPr>
              <a:t>3    1.667  -3.333</a:t>
            </a:r>
          </a:p>
          <a:p>
            <a:r>
              <a:rPr lang="en-US" sz="1400" dirty="0">
                <a:latin typeface="Lucida Sans Typewriter" pitchFamily="49" charset="0"/>
              </a:rPr>
              <a:t>4   21.667  36.667</a:t>
            </a:r>
          </a:p>
          <a:p>
            <a:r>
              <a:rPr lang="en-US" sz="1400" dirty="0">
                <a:latin typeface="Lucida Sans Typewriter" pitchFamily="49" charset="0"/>
              </a:rPr>
              <a:t>5  -28.333 -23.333</a:t>
            </a:r>
          </a:p>
          <a:p>
            <a:r>
              <a:rPr lang="en-US" sz="1400" dirty="0">
                <a:latin typeface="Lucida Sans Typewriter" pitchFamily="49" charset="0"/>
              </a:rPr>
              <a:t>6    1.667 -13.333</a:t>
            </a:r>
          </a:p>
          <a:p>
            <a:r>
              <a:rPr lang="en-US" sz="1400" dirty="0">
                <a:latin typeface="Lucida Sans Typewriter" pitchFamily="49" charset="0"/>
              </a:rPr>
              <a:t>7    2.500  -1.667</a:t>
            </a:r>
          </a:p>
          <a:p>
            <a:r>
              <a:rPr lang="en-US" sz="1400" dirty="0">
                <a:latin typeface="Lucida Sans Typewriter" pitchFamily="49" charset="0"/>
              </a:rPr>
              <a:t>8   32.500  28.333</a:t>
            </a:r>
          </a:p>
          <a:p>
            <a:r>
              <a:rPr lang="en-US" sz="1400" dirty="0">
                <a:latin typeface="Lucida Sans Typewriter" pitchFamily="49" charset="0"/>
              </a:rPr>
              <a:t>9   -7.500 -31.667</a:t>
            </a:r>
          </a:p>
          <a:p>
            <a:r>
              <a:rPr lang="en-US" sz="1400" dirty="0">
                <a:latin typeface="Lucida Sans Typewriter" pitchFamily="49" charset="0"/>
              </a:rPr>
              <a:t>10   2.500   8.333</a:t>
            </a:r>
          </a:p>
          <a:p>
            <a:r>
              <a:rPr lang="en-US" sz="1400" dirty="0">
                <a:latin typeface="Lucida Sans Typewriter" pitchFamily="49" charset="0"/>
              </a:rPr>
              <a:t>11 -17.500 -11.667</a:t>
            </a:r>
          </a:p>
          <a:p>
            <a:r>
              <a:rPr lang="en-US" sz="1400" dirty="0">
                <a:latin typeface="Lucida Sans Typewriter" pitchFamily="49" charset="0"/>
              </a:rPr>
              <a:t>12 -12.500   8.333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105400"/>
            <a:ext cx="4114800" cy="10772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&gt; </a:t>
            </a:r>
            <a:r>
              <a:rPr lang="en-US" sz="1600" dirty="0" err="1">
                <a:latin typeface="Lucida Console" pitchFamily="49" charset="0"/>
              </a:rPr>
              <a:t>cor</a:t>
            </a:r>
            <a:r>
              <a:rPr lang="en-US" sz="1600" dirty="0">
                <a:latin typeface="Lucida Console" pitchFamily="49" charset="0"/>
              </a:rPr>
              <a:t>(</a:t>
            </a:r>
            <a:r>
              <a:rPr lang="en-US" sz="1600" dirty="0" err="1">
                <a:latin typeface="Lucida Console" pitchFamily="49" charset="0"/>
              </a:rPr>
              <a:t>resids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     BM   WP</a:t>
            </a:r>
          </a:p>
          <a:p>
            <a:r>
              <a:rPr lang="en-US" sz="1600" dirty="0">
                <a:latin typeface="Lucida Console" pitchFamily="49" charset="0"/>
              </a:rPr>
              <a:t>BM 1.00 0.78</a:t>
            </a:r>
          </a:p>
          <a:p>
            <a:r>
              <a:rPr lang="en-US" sz="1600" dirty="0">
                <a:latin typeface="Lucida Console" pitchFamily="49" charset="0"/>
              </a:rPr>
              <a:t>WP 0.78 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971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calculation: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977761"/>
              </p:ext>
            </p:extLst>
          </p:nvPr>
        </p:nvGraphicFramePr>
        <p:xfrm>
          <a:off x="2743200" y="2927866"/>
          <a:ext cx="2514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3" imgW="1676160" imgH="304560" progId="Equation.DSMT4">
                  <p:embed/>
                </p:oleObj>
              </mc:Choice>
              <mc:Fallback>
                <p:oleObj name="Equation" r:id="rId3" imgW="1676160" imgH="3045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27866"/>
                        <a:ext cx="2514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143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MANOVA and linear discriminant analysis (LDA) are intimately related and differ mainly in perspective:</a:t>
            </a:r>
          </a:p>
          <a:p>
            <a:pPr lvl="1"/>
            <a:r>
              <a:rPr lang="en-US" sz="1800" dirty="0"/>
              <a:t>MANOVA: Do means of groups on 2+ responses differ?</a:t>
            </a:r>
          </a:p>
          <a:p>
            <a:pPr lvl="1"/>
            <a:r>
              <a:rPr lang="en-US" sz="1800" dirty="0"/>
              <a:t>LDA: Find weighted sums of responses that best discriminate groups</a:t>
            </a:r>
          </a:p>
          <a:p>
            <a:r>
              <a:rPr lang="en-US" sz="2000" dirty="0"/>
              <a:t>In both cases,</a:t>
            </a:r>
          </a:p>
          <a:p>
            <a:pPr lvl="1"/>
            <a:r>
              <a:rPr lang="en-US" sz="1800" dirty="0"/>
              <a:t>Group differences are represented by the </a:t>
            </a:r>
            <a:r>
              <a:rPr lang="en-US" sz="1800" b="1" dirty="0"/>
              <a:t>H </a:t>
            </a:r>
            <a:r>
              <a:rPr lang="en-US" sz="1800" dirty="0"/>
              <a:t>matrix; residuals: </a:t>
            </a:r>
            <a:r>
              <a:rPr lang="en-US" sz="1800" b="1" dirty="0"/>
              <a:t>E</a:t>
            </a:r>
            <a:r>
              <a:rPr lang="en-US" sz="1800" dirty="0"/>
              <a:t> matrix</a:t>
            </a:r>
          </a:p>
          <a:p>
            <a:pPr lvl="1"/>
            <a:r>
              <a:rPr lang="en-US" sz="1800" dirty="0"/>
              <a:t>Test statistics based on eigenvalues of HE</a:t>
            </a:r>
            <a:r>
              <a:rPr lang="en-US" sz="1800" baseline="30000" dirty="0"/>
              <a:t>-1</a:t>
            </a:r>
            <a:endParaRPr lang="en-US" sz="1800" dirty="0"/>
          </a:p>
          <a:p>
            <a:pPr lvl="1"/>
            <a:r>
              <a:rPr lang="en-US" sz="1800" dirty="0"/>
              <a:t>Discriminant weights are eigenvectors of HE</a:t>
            </a:r>
            <a:r>
              <a:rPr lang="en-US" sz="1800" baseline="30000" dirty="0"/>
              <a:t>-1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00500"/>
            <a:ext cx="2292835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005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2 groups, </a:t>
            </a:r>
          </a:p>
          <a:p>
            <a:pPr lvl="1"/>
            <a:r>
              <a:rPr lang="en-US" sz="2000" dirty="0"/>
              <a:t>the discriminant axis is the line joining the two group centroids, </a:t>
            </a:r>
          </a:p>
          <a:p>
            <a:pPr lvl="1"/>
            <a:r>
              <a:rPr lang="en-US" sz="2000" dirty="0"/>
              <a:t>discriminant scores are the projections of observations on this line.</a:t>
            </a:r>
          </a:p>
          <a:p>
            <a:r>
              <a:rPr lang="en-US" sz="2400" dirty="0" err="1"/>
              <a:t>MASS:lda</a:t>
            </a:r>
            <a:r>
              <a:rPr lang="en-US" sz="2400" dirty="0"/>
              <a:t>() does this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2319"/>
            <a:ext cx="229283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224213"/>
            <a:ext cx="5181600" cy="246221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(</a:t>
            </a:r>
            <a:r>
              <a:rPr lang="en-US" sz="1400" dirty="0" err="1">
                <a:latin typeface="Lucida Sans Typewriter" pitchFamily="49" charset="0"/>
              </a:rPr>
              <a:t>mod.lda</a:t>
            </a:r>
            <a:r>
              <a:rPr lang="en-US" sz="1400" dirty="0">
                <a:latin typeface="Lucida Sans Typewriter" pitchFamily="49" charset="0"/>
              </a:rPr>
              <a:t> &lt;- MASS::</a:t>
            </a:r>
            <a:r>
              <a:rPr lang="en-US" sz="1400" dirty="0" err="1">
                <a:latin typeface="Lucida Sans Typewriter" pitchFamily="49" charset="0"/>
              </a:rPr>
              <a:t>lda</a:t>
            </a:r>
            <a:r>
              <a:rPr lang="en-US" sz="1400" dirty="0">
                <a:latin typeface="Lucida Sans Typewriter" pitchFamily="49" charset="0"/>
              </a:rPr>
              <a:t>(group ~ ., </a:t>
            </a:r>
            <a:r>
              <a:rPr lang="en-US" sz="1400" dirty="0" err="1">
                <a:latin typeface="Lucida Sans Typewriter" pitchFamily="49" charset="0"/>
              </a:rPr>
              <a:t>mathscore</a:t>
            </a:r>
            <a:r>
              <a:rPr lang="en-US" sz="1400" dirty="0">
                <a:latin typeface="Lucida Sans Typewriter" pitchFamily="49" charset="0"/>
              </a:rPr>
              <a:t>))</a:t>
            </a:r>
          </a:p>
          <a:p>
            <a:endParaRPr lang="en-US" sz="1400" dirty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Group means:</a:t>
            </a:r>
          </a:p>
          <a:p>
            <a:r>
              <a:rPr lang="en-US" sz="1400" dirty="0">
                <a:latin typeface="Lucida Sans Typewriter" pitchFamily="49" charset="0"/>
              </a:rPr>
              <a:t>     BM     WP</a:t>
            </a:r>
          </a:p>
          <a:p>
            <a:r>
              <a:rPr lang="en-US" sz="1400" dirty="0">
                <a:latin typeface="Lucida Sans Typewriter" pitchFamily="49" charset="0"/>
              </a:rPr>
              <a:t>1 178.3  83.33</a:t>
            </a:r>
          </a:p>
          <a:p>
            <a:r>
              <a:rPr lang="en-US" sz="1400" dirty="0">
                <a:latin typeface="Lucida Sans Typewriter" pitchFamily="49" charset="0"/>
              </a:rPr>
              <a:t>2 157.5 121.67</a:t>
            </a:r>
          </a:p>
          <a:p>
            <a:endParaRPr lang="en-US" sz="1400" dirty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Coefficients of linear discriminants:</a:t>
            </a:r>
          </a:p>
          <a:p>
            <a:r>
              <a:rPr lang="en-US" sz="1400" dirty="0">
                <a:latin typeface="Lucida Sans Typewriter" pitchFamily="49" charset="0"/>
              </a:rPr>
              <a:t>        LD1</a:t>
            </a:r>
          </a:p>
          <a:p>
            <a:r>
              <a:rPr lang="en-US" sz="1400" dirty="0">
                <a:latin typeface="Lucida Sans Typewriter" pitchFamily="49" charset="0"/>
              </a:rPr>
              <a:t>BM -0.08350</a:t>
            </a:r>
          </a:p>
          <a:p>
            <a:r>
              <a:rPr lang="en-US" sz="1400" dirty="0">
                <a:latin typeface="Lucida Sans Typewriter" pitchFamily="49" charset="0"/>
              </a:rPr>
              <a:t>WP  0.07527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9436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canonical dimension is Can1 = 0.075 WP - 0.083 BM, a contrast between the two tests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BE69F0-B4F3-4D6B-AD8E-0C1628AC2F4D}"/>
              </a:ext>
            </a:extLst>
          </p:cNvPr>
          <p:cNvSpPr/>
          <p:nvPr/>
        </p:nvSpPr>
        <p:spPr>
          <a:xfrm>
            <a:off x="914400" y="5085556"/>
            <a:ext cx="1219200" cy="629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HE plot view shows the data in </a:t>
            </a:r>
            <a:r>
              <a:rPr lang="en-US" sz="2400" b="1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 space</a:t>
            </a:r>
          </a:p>
          <a:p>
            <a:r>
              <a:rPr lang="en-US" sz="2400" dirty="0"/>
              <a:t>Easier to see effects by projecting scores to </a:t>
            </a:r>
            <a:r>
              <a:rPr lang="en-US" sz="2400" b="1" dirty="0">
                <a:solidFill>
                  <a:srgbClr val="FF0000"/>
                </a:solidFill>
              </a:rPr>
              <a:t>canonical</a:t>
            </a:r>
            <a:r>
              <a:rPr lang="en-US" sz="2400" dirty="0"/>
              <a:t> space – the best-discriminating axes.</a:t>
            </a:r>
          </a:p>
          <a:p>
            <a:r>
              <a:rPr lang="en-US" sz="2400" dirty="0"/>
              <a:t>For a 1 </a:t>
            </a:r>
            <a:r>
              <a:rPr lang="en-US" sz="2400" dirty="0" err="1"/>
              <a:t>df</a:t>
            </a:r>
            <a:r>
              <a:rPr lang="en-US" sz="2400" dirty="0"/>
              <a:t> effect, there is only one canonical dimension</a:t>
            </a:r>
          </a:p>
          <a:p>
            <a:pPr lvl="1"/>
            <a:r>
              <a:rPr lang="en-US" sz="2000" dirty="0"/>
              <a:t>Arrows show the relative size &amp; direction of discriminant weights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22077"/>
            <a:ext cx="2292835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9810" y="3581400"/>
            <a:ext cx="2819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candisc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mod.can</a:t>
            </a:r>
            <a:r>
              <a:rPr lang="en-US" sz="1600" dirty="0"/>
              <a:t> &lt;- </a:t>
            </a:r>
            <a:r>
              <a:rPr lang="en-US" sz="1600" dirty="0" err="1"/>
              <a:t>candisc</a:t>
            </a:r>
            <a:r>
              <a:rPr lang="en-US" sz="1600" dirty="0"/>
              <a:t>(math.mod)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mod.can</a:t>
            </a:r>
            <a:r>
              <a:rPr lang="en-US" sz="16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9347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2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on 3 species of penguins, measured on 3 Antarctic islands</a:t>
            </a:r>
          </a:p>
          <a:p>
            <a:pPr lvl="1"/>
            <a:r>
              <a:rPr lang="en-US" sz="2000" dirty="0"/>
              <a:t>How does penguin “size” differ by species, island, …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pic>
        <p:nvPicPr>
          <p:cNvPr id="8194" name="Picture 2" descr="C:\Users\friendly\Dropbox\Documents\SCS\VisMLM-course\fig\logos\palmerpengui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371600"/>
            <a:ext cx="79236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2426688"/>
            <a:ext cx="7848600" cy="212365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itchFamily="49" charset="0"/>
              </a:rPr>
              <a:t>&gt; </a:t>
            </a:r>
            <a:r>
              <a:rPr lang="en-US" sz="1200" b="1" dirty="0">
                <a:latin typeface="Lucida Sans Typewriter" pitchFamily="49" charset="0"/>
              </a:rPr>
              <a:t>library(</a:t>
            </a:r>
            <a:r>
              <a:rPr lang="en-US" sz="1200" b="1" dirty="0" err="1">
                <a:latin typeface="Lucida Sans Typewriter" pitchFamily="49" charset="0"/>
              </a:rPr>
              <a:t>palmerpengiuns</a:t>
            </a:r>
            <a:r>
              <a:rPr lang="en-US" sz="1200" b="1" dirty="0">
                <a:latin typeface="Lucida Sans Typewriter" pitchFamily="49" charset="0"/>
              </a:rPr>
              <a:t>)</a:t>
            </a:r>
          </a:p>
          <a:p>
            <a:r>
              <a:rPr lang="en-US" sz="1200" dirty="0">
                <a:latin typeface="Lucida Sans Typewriter" pitchFamily="49" charset="0"/>
              </a:rPr>
              <a:t>&gt; </a:t>
            </a:r>
            <a:r>
              <a:rPr lang="en-US" sz="1200" dirty="0" err="1">
                <a:latin typeface="Lucida Sans Typewriter" pitchFamily="49" charset="0"/>
              </a:rPr>
              <a:t>peng</a:t>
            </a:r>
            <a:r>
              <a:rPr lang="en-US" sz="1200" dirty="0">
                <a:latin typeface="Lucida Sans Typewriter" pitchFamily="49" charset="0"/>
              </a:rPr>
              <a:t> &lt;- penguins %&gt;% rename(...) %&gt;% ...         </a:t>
            </a:r>
            <a:r>
              <a:rPr lang="en-US" sz="1200" dirty="0">
                <a:solidFill>
                  <a:srgbClr val="00B050"/>
                </a:solidFill>
                <a:latin typeface="Lucida Sans Typewriter" pitchFamily="49" charset="0"/>
              </a:rPr>
              <a:t># clean up names, etc.</a:t>
            </a:r>
          </a:p>
          <a:p>
            <a:r>
              <a:rPr lang="en-US" sz="1200" dirty="0">
                <a:latin typeface="Lucida Sans Typewriter" pitchFamily="49" charset="0"/>
              </a:rPr>
              <a:t>&gt; </a:t>
            </a:r>
            <a:r>
              <a:rPr lang="en-US" sz="1200" dirty="0" err="1">
                <a:latin typeface="Lucida Sans Typewriter" pitchFamily="49" charset="0"/>
              </a:rPr>
              <a:t>peng</a:t>
            </a:r>
            <a:r>
              <a:rPr lang="en-US" sz="1200" dirty="0">
                <a:latin typeface="Lucida Sans Typewriter" pitchFamily="49" charset="0"/>
              </a:rPr>
              <a:t>[sample(1:333, 5), ]</a:t>
            </a:r>
          </a:p>
          <a:p>
            <a:r>
              <a:rPr lang="en-US" sz="1200" dirty="0">
                <a:latin typeface="Lucida Sans Typewriter" pitchFamily="49" charset="0"/>
              </a:rPr>
              <a:t># A </a:t>
            </a:r>
            <a:r>
              <a:rPr lang="en-US" sz="1200" dirty="0" err="1">
                <a:latin typeface="Lucida Sans Typewriter" pitchFamily="49" charset="0"/>
              </a:rPr>
              <a:t>tibble</a:t>
            </a:r>
            <a:r>
              <a:rPr lang="en-US" sz="1200" dirty="0">
                <a:latin typeface="Lucida Sans Typewriter" pitchFamily="49" charset="0"/>
              </a:rPr>
              <a:t>: 5 x 8</a:t>
            </a:r>
          </a:p>
          <a:p>
            <a:r>
              <a:rPr lang="en-US" sz="1200" dirty="0">
                <a:latin typeface="Lucida Sans Typewriter" pitchFamily="49" charset="0"/>
              </a:rPr>
              <a:t>  species   island    </a:t>
            </a:r>
            <a:r>
              <a:rPr lang="en-US" sz="1200" dirty="0" err="1">
                <a:latin typeface="Lucida Sans Typewriter" pitchFamily="49" charset="0"/>
              </a:rPr>
              <a:t>bill_length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bill_depth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flipper_length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body_mass</a:t>
            </a:r>
            <a:r>
              <a:rPr lang="en-US" sz="1200" dirty="0">
                <a:latin typeface="Lucida Sans Typewriter" pitchFamily="49" charset="0"/>
              </a:rPr>
              <a:t> sex    year</a:t>
            </a:r>
          </a:p>
          <a:p>
            <a:r>
              <a:rPr lang="en-US" sz="1200" dirty="0">
                <a:latin typeface="Lucida Sans Typewriter" pitchFamily="49" charset="0"/>
              </a:rPr>
              <a:t>  &lt;</a:t>
            </a:r>
            <a:r>
              <a:rPr lang="en-US" sz="1200" dirty="0" err="1">
                <a:latin typeface="Lucida Sans Typewriter" pitchFamily="49" charset="0"/>
              </a:rPr>
              <a:t>fct</a:t>
            </a:r>
            <a:r>
              <a:rPr lang="en-US" sz="1200" dirty="0">
                <a:latin typeface="Lucida Sans Typewriter" pitchFamily="49" charset="0"/>
              </a:rPr>
              <a:t>&gt;     &lt;</a:t>
            </a:r>
            <a:r>
              <a:rPr lang="en-US" sz="1200" dirty="0" err="1">
                <a:latin typeface="Lucida Sans Typewriter" pitchFamily="49" charset="0"/>
              </a:rPr>
              <a:t>fct</a:t>
            </a:r>
            <a:r>
              <a:rPr lang="en-US" sz="1200" dirty="0">
                <a:latin typeface="Lucida Sans Typewriter" pitchFamily="49" charset="0"/>
              </a:rPr>
              <a:t>&gt;           &lt;</a:t>
            </a:r>
            <a:r>
              <a:rPr lang="en-US" sz="1200" dirty="0" err="1">
                <a:latin typeface="Lucida Sans Typewriter" pitchFamily="49" charset="0"/>
              </a:rPr>
              <a:t>dbl</a:t>
            </a:r>
            <a:r>
              <a:rPr lang="en-US" sz="1200" dirty="0">
                <a:latin typeface="Lucida Sans Typewriter" pitchFamily="49" charset="0"/>
              </a:rPr>
              <a:t>&gt;      &lt;</a:t>
            </a:r>
            <a:r>
              <a:rPr lang="en-US" sz="1200" dirty="0" err="1">
                <a:latin typeface="Lucida Sans Typewriter" pitchFamily="49" charset="0"/>
              </a:rPr>
              <a:t>dbl</a:t>
            </a:r>
            <a:r>
              <a:rPr lang="en-US" sz="1200" dirty="0">
                <a:latin typeface="Lucida Sans Typewriter" pitchFamily="49" charset="0"/>
              </a:rPr>
              <a:t>&gt;          &lt;</a:t>
            </a:r>
            <a:r>
              <a:rPr lang="en-US" sz="1200" dirty="0" err="1">
                <a:latin typeface="Lucida Sans Typewriter" pitchFamily="49" charset="0"/>
              </a:rPr>
              <a:t>int</a:t>
            </a:r>
            <a:r>
              <a:rPr lang="en-US" sz="1200" dirty="0">
                <a:latin typeface="Lucida Sans Typewriter" pitchFamily="49" charset="0"/>
              </a:rPr>
              <a:t>&gt;     &lt;</a:t>
            </a:r>
            <a:r>
              <a:rPr lang="en-US" sz="1200" dirty="0" err="1">
                <a:latin typeface="Lucida Sans Typewriter" pitchFamily="49" charset="0"/>
              </a:rPr>
              <a:t>int</a:t>
            </a:r>
            <a:r>
              <a:rPr lang="en-US" sz="1200" dirty="0">
                <a:latin typeface="Lucida Sans Typewriter" pitchFamily="49" charset="0"/>
              </a:rPr>
              <a:t>&gt; &lt;</a:t>
            </a:r>
            <a:r>
              <a:rPr lang="en-US" sz="1200" dirty="0" err="1">
                <a:latin typeface="Lucida Sans Typewriter" pitchFamily="49" charset="0"/>
              </a:rPr>
              <a:t>fct</a:t>
            </a:r>
            <a:r>
              <a:rPr lang="en-US" sz="1200" dirty="0">
                <a:latin typeface="Lucida Sans Typewriter" pitchFamily="49" charset="0"/>
              </a:rPr>
              <a:t>&gt; &lt;</a:t>
            </a:r>
            <a:r>
              <a:rPr lang="en-US" sz="1200" dirty="0" err="1">
                <a:latin typeface="Lucida Sans Typewriter" pitchFamily="49" charset="0"/>
              </a:rPr>
              <a:t>int</a:t>
            </a:r>
            <a:r>
              <a:rPr lang="en-US" sz="1200" dirty="0">
                <a:latin typeface="Lucida Sans Typewriter" pitchFamily="49" charset="0"/>
              </a:rPr>
              <a:t>&gt;</a:t>
            </a:r>
          </a:p>
          <a:p>
            <a:r>
              <a:rPr lang="en-US" sz="1200" dirty="0">
                <a:latin typeface="Lucida Sans Typewriter" pitchFamily="49" charset="0"/>
              </a:rPr>
              <a:t>1 Chinstrap Dream            58         17.8            181      3700 f      2007</a:t>
            </a:r>
          </a:p>
          <a:p>
            <a:r>
              <a:rPr lang="en-US" sz="1200" dirty="0">
                <a:latin typeface="Lucida Sans Typewriter" pitchFamily="49" charset="0"/>
              </a:rPr>
              <a:t>2 </a:t>
            </a:r>
            <a:r>
              <a:rPr lang="en-US" sz="1200" dirty="0" err="1">
                <a:latin typeface="Lucida Sans Typewriter" pitchFamily="49" charset="0"/>
              </a:rPr>
              <a:t>Adelie</a:t>
            </a:r>
            <a:r>
              <a:rPr lang="en-US" sz="1200" dirty="0">
                <a:latin typeface="Lucida Sans Typewriter" pitchFamily="49" charset="0"/>
              </a:rPr>
              <a:t>    </a:t>
            </a:r>
            <a:r>
              <a:rPr lang="en-US" sz="1200" dirty="0" err="1">
                <a:latin typeface="Lucida Sans Typewriter" pitchFamily="49" charset="0"/>
              </a:rPr>
              <a:t>Torgersen</a:t>
            </a:r>
            <a:r>
              <a:rPr lang="en-US" sz="1200" dirty="0">
                <a:latin typeface="Lucida Sans Typewriter" pitchFamily="49" charset="0"/>
              </a:rPr>
              <a:t>        39.6       17.2            196      3550 f      2008</a:t>
            </a:r>
          </a:p>
          <a:p>
            <a:r>
              <a:rPr lang="en-US" sz="1200" dirty="0">
                <a:latin typeface="Lucida Sans Typewriter" pitchFamily="49" charset="0"/>
              </a:rPr>
              <a:t>3 Gentoo    Biscoe           46.2       14.1            217      4375 f      2009</a:t>
            </a:r>
          </a:p>
          <a:p>
            <a:r>
              <a:rPr lang="en-US" sz="1200" dirty="0">
                <a:latin typeface="Lucida Sans Typewriter" pitchFamily="49" charset="0"/>
              </a:rPr>
              <a:t>4 Chinstrap Dream            49         19.5            210      3950 m      2008</a:t>
            </a:r>
          </a:p>
          <a:p>
            <a:r>
              <a:rPr lang="en-US" sz="1200" dirty="0">
                <a:latin typeface="Lucida Sans Typewriter" pitchFamily="49" charset="0"/>
              </a:rPr>
              <a:t>5 Gentoo    Biscoe           50.4       15.7            222      5750 m      2009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4780080"/>
            <a:ext cx="3065028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2" y="4986051"/>
            <a:ext cx="3327715" cy="14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7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Multivariate EDA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by grouping variables (factors) are often useful for an initial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Can show multiple variables, but hard for &gt;1 factor.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What is the pattern here?</a:t>
            </a:r>
          </a:p>
        </p:txBody>
      </p:sp>
      <p:pic>
        <p:nvPicPr>
          <p:cNvPr id="9218" name="Picture 2" descr="C:\Users\friendly\Dropbox\Documents\SCS\VisMLM-course\fig\penguins\peng-boxplo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13409"/>
            <a:ext cx="7528659" cy="38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12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Multivariate EDA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by grouping variables (factors) are often useful for an initial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Need to reshape data from wide to long format</a:t>
            </a:r>
          </a:p>
        </p:txBody>
      </p:sp>
      <p:pic>
        <p:nvPicPr>
          <p:cNvPr id="9218" name="Picture 2" descr="C:\Users\friendly\Dropbox\Documents\SCS\VisMLM-course\fig\penguins\peng-boxplo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14800"/>
            <a:ext cx="4839852" cy="24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2010512"/>
            <a:ext cx="7924800" cy="175432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peng_long</a:t>
            </a:r>
            <a:r>
              <a:rPr lang="en-US" dirty="0"/>
              <a:t> &lt;- </a:t>
            </a:r>
            <a:r>
              <a:rPr lang="en-US" dirty="0" err="1"/>
              <a:t>peng</a:t>
            </a:r>
            <a:r>
              <a:rPr lang="en-US" dirty="0"/>
              <a:t>  |&gt;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convert wide to long format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FF0000"/>
                </a:solidFill>
              </a:rPr>
              <a:t>tidyr</a:t>
            </a:r>
            <a:r>
              <a:rPr lang="en-US" dirty="0">
                <a:solidFill>
                  <a:srgbClr val="FF0000"/>
                </a:solidFill>
              </a:rPr>
              <a:t>::gather</a:t>
            </a:r>
            <a:r>
              <a:rPr lang="en-US" dirty="0"/>
              <a:t>(Measure, Size, </a:t>
            </a:r>
            <a:r>
              <a:rPr lang="en-US" dirty="0" err="1"/>
              <a:t>bill_length:body_mass</a:t>
            </a:r>
            <a:r>
              <a:rPr lang="en-US" dirty="0"/>
              <a:t>) 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peng_long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(x=species, y=Size, fill=species))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() + 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FF0000"/>
                </a:solidFill>
              </a:rPr>
              <a:t>facet_wrap</a:t>
            </a:r>
            <a:r>
              <a:rPr lang="en-US" dirty="0"/>
              <a:t>(. ~ Measure, scales="</a:t>
            </a:r>
            <a:r>
              <a:rPr lang="en-US" dirty="0" err="1"/>
              <a:t>free_y</a:t>
            </a:r>
            <a:r>
              <a:rPr lang="en-US" dirty="0"/>
              <a:t>",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205212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 vs. MANOVA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29400" y="6356350"/>
            <a:ext cx="2133600" cy="365125"/>
          </a:xfrm>
        </p:spPr>
        <p:txBody>
          <a:bodyPr/>
          <a:lstStyle/>
          <a:p>
            <a:fld id="{4F91CF3B-0A41-42C0-81BF-9F13E0D4BEB1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103426" name="Picture 2" descr="C:\Dropbox\Documents\6140\images\manova\manova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057400"/>
            <a:ext cx="6594475" cy="411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62022" y="1759017"/>
            <a:ext cx="2203383" cy="1077218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Do means differ?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(Assume equal within-group variances)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9615" y="3810000"/>
            <a:ext cx="2355785" cy="1569660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How do centroids differ?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How many dimensions?</a:t>
            </a:r>
          </a:p>
          <a:p>
            <a:endParaRPr lang="en-US" sz="1600" dirty="0"/>
          </a:p>
          <a:p>
            <a:r>
              <a:rPr lang="en-US" sz="1600" dirty="0"/>
              <a:t>(Assume equal within-group variance-covariance matrices)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F497D9-A1EE-4B80-88C3-0A03490C8F76}"/>
              </a:ext>
            </a:extLst>
          </p:cNvPr>
          <p:cNvCxnSpPr>
            <a:cxnSpLocks/>
          </p:cNvCxnSpPr>
          <p:nvPr/>
        </p:nvCxnSpPr>
        <p:spPr>
          <a:xfrm flipV="1">
            <a:off x="2133600" y="4153676"/>
            <a:ext cx="2209800" cy="1295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43E5EF-D9DD-4A75-99CB-B2C14A929B9E}"/>
              </a:ext>
            </a:extLst>
          </p:cNvPr>
          <p:cNvSpPr txBox="1"/>
          <p:nvPr/>
        </p:nvSpPr>
        <p:spPr>
          <a:xfrm>
            <a:off x="378595" y="1524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43C1E-E11A-4713-AB18-4F26AA502DE9}"/>
              </a:ext>
            </a:extLst>
          </p:cNvPr>
          <p:cNvSpPr/>
          <p:nvPr/>
        </p:nvSpPr>
        <p:spPr>
          <a:xfrm>
            <a:off x="378595" y="3810000"/>
            <a:ext cx="10692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MANOVA</a:t>
            </a:r>
          </a:p>
        </p:txBody>
      </p:sp>
    </p:spTree>
    <p:extLst>
      <p:ext uri="{BB962C8B-B14F-4D97-AF65-F5344CB8AC3E}">
        <p14:creationId xmlns:p14="http://schemas.microsoft.com/office/powerpoint/2010/main" val="372800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4433-B11E-4970-BAA7-F571A819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 with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9A426-82C1-4AE1-B702-A8D16149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B434001-23F3-4BD7-A5B9-541FA3EC2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5442444" cy="393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7A389-20DF-49CC-BF86-E19C6A12117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should also include a scatterplot matrix</a:t>
            </a:r>
          </a:p>
          <a:p>
            <a:r>
              <a:rPr lang="en-US" dirty="0"/>
              <a:t>Here, plot the numeric variables, grouped by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5E0AD-2D0C-4CAE-85F0-BD66C022E63E}"/>
              </a:ext>
            </a:extLst>
          </p:cNvPr>
          <p:cNvSpPr txBox="1"/>
          <p:nvPr/>
        </p:nvSpPr>
        <p:spPr>
          <a:xfrm>
            <a:off x="443620" y="1844028"/>
            <a:ext cx="786218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library(</a:t>
            </a:r>
            <a:r>
              <a:rPr lang="en-US" sz="1600" dirty="0" err="1">
                <a:latin typeface="Lucida Console" panose="020B0609040504020204" pitchFamily="49" charset="0"/>
              </a:rPr>
              <a:t>GGally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ggpairs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peng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aes</a:t>
            </a:r>
            <a:r>
              <a:rPr lang="en-US" sz="1600" dirty="0">
                <a:latin typeface="Lucida Console" panose="020B0609040504020204" pitchFamily="49" charset="0"/>
              </a:rPr>
              <a:t>(color=species, alpha=0.5),columns=3:6)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6D4B8-1E63-446B-B6C8-DD95978008F7}"/>
              </a:ext>
            </a:extLst>
          </p:cNvPr>
          <p:cNvSpPr txBox="1"/>
          <p:nvPr/>
        </p:nvSpPr>
        <p:spPr>
          <a:xfrm>
            <a:off x="457200" y="289560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Diagonals show univariate distributions</a:t>
            </a:r>
          </a:p>
          <a:p>
            <a:endParaRPr lang="en-US" dirty="0"/>
          </a:p>
          <a:p>
            <a:r>
              <a:rPr lang="en-US" dirty="0"/>
              <a:t>Lower </a:t>
            </a:r>
            <a:r>
              <a:rPr lang="en-US" dirty="0">
                <a:sym typeface="Symbol" panose="05050102010706020507" pitchFamily="18" charset="2"/>
              </a:rPr>
              <a:t>: scatterplots</a:t>
            </a:r>
          </a:p>
          <a:p>
            <a:r>
              <a:rPr lang="en-US" dirty="0">
                <a:sym typeface="Symbol" panose="05050102010706020507" pitchFamily="18" charset="2"/>
              </a:rPr>
              <a:t>Upper : correlations</a:t>
            </a:r>
          </a:p>
        </p:txBody>
      </p:sp>
    </p:spTree>
    <p:extLst>
      <p:ext uri="{BB962C8B-B14F-4D97-AF65-F5344CB8AC3E}">
        <p14:creationId xmlns:p14="http://schemas.microsoft.com/office/powerpoint/2010/main" val="2571568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AFC58-35B3-4F65-845D-D316A537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BDE23-AC12-4A42-86F7-E2969596F3BC}"/>
              </a:ext>
            </a:extLst>
          </p:cNvPr>
          <p:cNvSpPr txBox="1"/>
          <p:nvPr/>
        </p:nvSpPr>
        <p:spPr>
          <a:xfrm>
            <a:off x="457200" y="3810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wait: I want to see the regression lines!</a:t>
            </a:r>
          </a:p>
          <a:p>
            <a:r>
              <a:rPr lang="en-US" dirty="0"/>
              <a:t>No worries:  define a custom function for scatterplot in the lower triangle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86EC8-84F1-434C-8443-7485EF44B5A5}"/>
              </a:ext>
            </a:extLst>
          </p:cNvPr>
          <p:cNvSpPr txBox="1"/>
          <p:nvPr/>
        </p:nvSpPr>
        <p:spPr>
          <a:xfrm>
            <a:off x="457200" y="1168400"/>
            <a:ext cx="800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ggpanel</a:t>
            </a:r>
            <a:r>
              <a:rPr lang="en-US" sz="1400" dirty="0"/>
              <a:t> &lt;- function(data, mapping, ...){</a:t>
            </a:r>
          </a:p>
          <a:p>
            <a:r>
              <a:rPr lang="en-US" sz="1400" dirty="0"/>
              <a:t>  p &lt;- </a:t>
            </a:r>
            <a:r>
              <a:rPr lang="en-US" sz="1400" dirty="0" err="1"/>
              <a:t>ggplot</a:t>
            </a:r>
            <a:r>
              <a:rPr lang="en-US" sz="1400" dirty="0"/>
              <a:t>(data = data, mapping = mapping) +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geom_point</a:t>
            </a:r>
            <a:r>
              <a:rPr lang="en-US" sz="1400" dirty="0"/>
              <a:t>() + </a:t>
            </a:r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FF0000"/>
                </a:solidFill>
              </a:rPr>
              <a:t>geom_smooth</a:t>
            </a:r>
            <a:r>
              <a:rPr lang="en-US" sz="1400" dirty="0">
                <a:solidFill>
                  <a:srgbClr val="FF0000"/>
                </a:solidFill>
              </a:rPr>
              <a:t>(method=</a:t>
            </a:r>
            <a:r>
              <a:rPr lang="en-US" sz="1400" dirty="0" err="1">
                <a:solidFill>
                  <a:srgbClr val="FF0000"/>
                </a:solidFill>
              </a:rPr>
              <a:t>lm</a:t>
            </a:r>
            <a:r>
              <a:rPr lang="en-US" sz="1400" dirty="0">
                <a:solidFill>
                  <a:srgbClr val="FF0000"/>
                </a:solidFill>
              </a:rPr>
              <a:t>, formula = </a:t>
            </a:r>
            <a:r>
              <a:rPr lang="en-US" sz="1400" dirty="0" err="1">
                <a:solidFill>
                  <a:srgbClr val="FF0000"/>
                </a:solidFill>
              </a:rPr>
              <a:t>y~x</a:t>
            </a:r>
            <a:r>
              <a:rPr lang="en-US" sz="1400" dirty="0">
                <a:solidFill>
                  <a:srgbClr val="FF0000"/>
                </a:solidFill>
              </a:rPr>
              <a:t>, ...)</a:t>
            </a:r>
          </a:p>
          <a:p>
            <a:r>
              <a:rPr lang="en-US" sz="1400" dirty="0"/>
              <a:t>  p}</a:t>
            </a:r>
          </a:p>
          <a:p>
            <a:r>
              <a:rPr lang="en-US" sz="1400" dirty="0" err="1"/>
              <a:t>ggpairs</a:t>
            </a:r>
            <a:r>
              <a:rPr lang="en-US" sz="1400" dirty="0"/>
              <a:t>(</a:t>
            </a:r>
            <a:r>
              <a:rPr lang="en-US" sz="1400" dirty="0" err="1"/>
              <a:t>peng</a:t>
            </a:r>
            <a:r>
              <a:rPr lang="en-US" sz="1400" dirty="0"/>
              <a:t>,  </a:t>
            </a:r>
            <a:r>
              <a:rPr lang="en-US" sz="1400" dirty="0" err="1"/>
              <a:t>aes</a:t>
            </a:r>
            <a:r>
              <a:rPr lang="en-US" sz="1400" dirty="0"/>
              <a:t>(color=species, alpha=0.5), columns=3:6,  </a:t>
            </a:r>
            <a:r>
              <a:rPr lang="en-US" sz="1400" dirty="0">
                <a:solidFill>
                  <a:srgbClr val="FF0000"/>
                </a:solidFill>
              </a:rPr>
              <a:t>lower = list(continuous = </a:t>
            </a:r>
            <a:r>
              <a:rPr lang="en-US" sz="1400" dirty="0" err="1">
                <a:solidFill>
                  <a:srgbClr val="FF0000"/>
                </a:solidFill>
              </a:rPr>
              <a:t>ggpanel</a:t>
            </a:r>
            <a:r>
              <a:rPr lang="en-US" sz="1400" dirty="0">
                <a:solidFill>
                  <a:srgbClr val="FF0000"/>
                </a:solidFill>
              </a:rPr>
              <a:t>))</a:t>
            </a: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36D77785-B958-4994-B05F-A08A17772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5442450" cy="393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8B897-2AC7-499E-B401-156E4DAA2438}"/>
              </a:ext>
            </a:extLst>
          </p:cNvPr>
          <p:cNvSpPr txBox="1"/>
          <p:nvPr/>
        </p:nvSpPr>
        <p:spPr>
          <a:xfrm>
            <a:off x="457200" y="3048000"/>
            <a:ext cx="2699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plots look reasonably linear  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r>
              <a:rPr lang="en-US" dirty="0"/>
              <a:t>But: there’s something weird in the correlations</a:t>
            </a:r>
          </a:p>
          <a:p>
            <a:r>
              <a:rPr lang="en-US" dirty="0"/>
              <a:t>Can you spot it?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5A4EB-7F16-4E6A-9519-A6BE0CAB5405}"/>
              </a:ext>
            </a:extLst>
          </p:cNvPr>
          <p:cNvSpPr/>
          <p:nvPr/>
        </p:nvSpPr>
        <p:spPr>
          <a:xfrm>
            <a:off x="5962265" y="3870960"/>
            <a:ext cx="2340225" cy="838200"/>
          </a:xfrm>
          <a:custGeom>
            <a:avLst/>
            <a:gdLst>
              <a:gd name="connsiteX0" fmla="*/ 0 w 2340225"/>
              <a:gd name="connsiteY0" fmla="*/ 0 h 838200"/>
              <a:gd name="connsiteX1" fmla="*/ 561654 w 2340225"/>
              <a:gd name="connsiteY1" fmla="*/ 0 h 838200"/>
              <a:gd name="connsiteX2" fmla="*/ 1076504 w 2340225"/>
              <a:gd name="connsiteY2" fmla="*/ 0 h 838200"/>
              <a:gd name="connsiteX3" fmla="*/ 1708364 w 2340225"/>
              <a:gd name="connsiteY3" fmla="*/ 0 h 838200"/>
              <a:gd name="connsiteX4" fmla="*/ 2340225 w 2340225"/>
              <a:gd name="connsiteY4" fmla="*/ 0 h 838200"/>
              <a:gd name="connsiteX5" fmla="*/ 2340225 w 2340225"/>
              <a:gd name="connsiteY5" fmla="*/ 410718 h 838200"/>
              <a:gd name="connsiteX6" fmla="*/ 2340225 w 2340225"/>
              <a:gd name="connsiteY6" fmla="*/ 838200 h 838200"/>
              <a:gd name="connsiteX7" fmla="*/ 1755169 w 2340225"/>
              <a:gd name="connsiteY7" fmla="*/ 838200 h 838200"/>
              <a:gd name="connsiteX8" fmla="*/ 1123308 w 2340225"/>
              <a:gd name="connsiteY8" fmla="*/ 838200 h 838200"/>
              <a:gd name="connsiteX9" fmla="*/ 608459 w 2340225"/>
              <a:gd name="connsiteY9" fmla="*/ 838200 h 838200"/>
              <a:gd name="connsiteX10" fmla="*/ 0 w 2340225"/>
              <a:gd name="connsiteY10" fmla="*/ 838200 h 838200"/>
              <a:gd name="connsiteX11" fmla="*/ 0 w 2340225"/>
              <a:gd name="connsiteY11" fmla="*/ 419100 h 838200"/>
              <a:gd name="connsiteX12" fmla="*/ 0 w 2340225"/>
              <a:gd name="connsiteY1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225" h="838200" extrusionOk="0">
                <a:moveTo>
                  <a:pt x="0" y="0"/>
                </a:moveTo>
                <a:cubicBezTo>
                  <a:pt x="139210" y="-55660"/>
                  <a:pt x="379730" y="50450"/>
                  <a:pt x="561654" y="0"/>
                </a:cubicBezTo>
                <a:cubicBezTo>
                  <a:pt x="743578" y="-50450"/>
                  <a:pt x="890934" y="25115"/>
                  <a:pt x="1076504" y="0"/>
                </a:cubicBezTo>
                <a:cubicBezTo>
                  <a:pt x="1262074" y="-25115"/>
                  <a:pt x="1418909" y="52464"/>
                  <a:pt x="1708364" y="0"/>
                </a:cubicBezTo>
                <a:cubicBezTo>
                  <a:pt x="1997819" y="-52464"/>
                  <a:pt x="2174717" y="74548"/>
                  <a:pt x="2340225" y="0"/>
                </a:cubicBezTo>
                <a:cubicBezTo>
                  <a:pt x="2387914" y="118924"/>
                  <a:pt x="2297935" y="323082"/>
                  <a:pt x="2340225" y="410718"/>
                </a:cubicBezTo>
                <a:cubicBezTo>
                  <a:pt x="2382515" y="498354"/>
                  <a:pt x="2304947" y="630165"/>
                  <a:pt x="2340225" y="838200"/>
                </a:cubicBezTo>
                <a:cubicBezTo>
                  <a:pt x="2189591" y="848331"/>
                  <a:pt x="1979240" y="804713"/>
                  <a:pt x="1755169" y="838200"/>
                </a:cubicBezTo>
                <a:cubicBezTo>
                  <a:pt x="1531098" y="871687"/>
                  <a:pt x="1377065" y="793288"/>
                  <a:pt x="1123308" y="838200"/>
                </a:cubicBezTo>
                <a:cubicBezTo>
                  <a:pt x="869551" y="883112"/>
                  <a:pt x="761107" y="786566"/>
                  <a:pt x="608459" y="838200"/>
                </a:cubicBezTo>
                <a:cubicBezTo>
                  <a:pt x="455811" y="889834"/>
                  <a:pt x="279995" y="802509"/>
                  <a:pt x="0" y="838200"/>
                </a:cubicBezTo>
                <a:cubicBezTo>
                  <a:pt x="-41962" y="725499"/>
                  <a:pt x="4050" y="619553"/>
                  <a:pt x="0" y="419100"/>
                </a:cubicBezTo>
                <a:cubicBezTo>
                  <a:pt x="-4050" y="218647"/>
                  <a:pt x="49749" y="184709"/>
                  <a:pt x="0" y="0"/>
                </a:cubicBezTo>
                <a:close/>
              </a:path>
            </a:pathLst>
          </a:custGeom>
          <a:noFill/>
          <a:ln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C0FD06-448E-4EC5-9EAF-DA05B6DCE689}"/>
              </a:ext>
            </a:extLst>
          </p:cNvPr>
          <p:cNvSpPr/>
          <p:nvPr/>
        </p:nvSpPr>
        <p:spPr>
          <a:xfrm>
            <a:off x="4824402" y="4709160"/>
            <a:ext cx="1115888" cy="2009319"/>
          </a:xfrm>
          <a:custGeom>
            <a:avLst/>
            <a:gdLst>
              <a:gd name="connsiteX0" fmla="*/ 0 w 1115888"/>
              <a:gd name="connsiteY0" fmla="*/ 0 h 2009319"/>
              <a:gd name="connsiteX1" fmla="*/ 546785 w 1115888"/>
              <a:gd name="connsiteY1" fmla="*/ 0 h 2009319"/>
              <a:gd name="connsiteX2" fmla="*/ 1115888 w 1115888"/>
              <a:gd name="connsiteY2" fmla="*/ 0 h 2009319"/>
              <a:gd name="connsiteX3" fmla="*/ 1115888 w 1115888"/>
              <a:gd name="connsiteY3" fmla="*/ 542516 h 2009319"/>
              <a:gd name="connsiteX4" fmla="*/ 1115888 w 1115888"/>
              <a:gd name="connsiteY4" fmla="*/ 1044846 h 2009319"/>
              <a:gd name="connsiteX5" fmla="*/ 1115888 w 1115888"/>
              <a:gd name="connsiteY5" fmla="*/ 1506989 h 2009319"/>
              <a:gd name="connsiteX6" fmla="*/ 1115888 w 1115888"/>
              <a:gd name="connsiteY6" fmla="*/ 2009319 h 2009319"/>
              <a:gd name="connsiteX7" fmla="*/ 557944 w 1115888"/>
              <a:gd name="connsiteY7" fmla="*/ 2009319 h 2009319"/>
              <a:gd name="connsiteX8" fmla="*/ 0 w 1115888"/>
              <a:gd name="connsiteY8" fmla="*/ 2009319 h 2009319"/>
              <a:gd name="connsiteX9" fmla="*/ 0 w 1115888"/>
              <a:gd name="connsiteY9" fmla="*/ 1567269 h 2009319"/>
              <a:gd name="connsiteX10" fmla="*/ 0 w 1115888"/>
              <a:gd name="connsiteY10" fmla="*/ 1085032 h 2009319"/>
              <a:gd name="connsiteX11" fmla="*/ 0 w 1115888"/>
              <a:gd name="connsiteY11" fmla="*/ 602796 h 2009319"/>
              <a:gd name="connsiteX12" fmla="*/ 0 w 1115888"/>
              <a:gd name="connsiteY12" fmla="*/ 0 h 200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888" h="2009319" extrusionOk="0">
                <a:moveTo>
                  <a:pt x="0" y="0"/>
                </a:moveTo>
                <a:cubicBezTo>
                  <a:pt x="196383" y="-9267"/>
                  <a:pt x="399332" y="49962"/>
                  <a:pt x="546785" y="0"/>
                </a:cubicBezTo>
                <a:cubicBezTo>
                  <a:pt x="694238" y="-49962"/>
                  <a:pt x="983950" y="20254"/>
                  <a:pt x="1115888" y="0"/>
                </a:cubicBezTo>
                <a:cubicBezTo>
                  <a:pt x="1155493" y="268360"/>
                  <a:pt x="1060427" y="338388"/>
                  <a:pt x="1115888" y="542516"/>
                </a:cubicBezTo>
                <a:cubicBezTo>
                  <a:pt x="1171349" y="746644"/>
                  <a:pt x="1055631" y="826621"/>
                  <a:pt x="1115888" y="1044846"/>
                </a:cubicBezTo>
                <a:cubicBezTo>
                  <a:pt x="1176145" y="1263071"/>
                  <a:pt x="1068252" y="1361779"/>
                  <a:pt x="1115888" y="1506989"/>
                </a:cubicBezTo>
                <a:cubicBezTo>
                  <a:pt x="1163524" y="1652199"/>
                  <a:pt x="1084901" y="1766057"/>
                  <a:pt x="1115888" y="2009319"/>
                </a:cubicBezTo>
                <a:cubicBezTo>
                  <a:pt x="843213" y="2033906"/>
                  <a:pt x="717977" y="1974072"/>
                  <a:pt x="557944" y="2009319"/>
                </a:cubicBezTo>
                <a:cubicBezTo>
                  <a:pt x="397911" y="2044566"/>
                  <a:pt x="156255" y="1985454"/>
                  <a:pt x="0" y="2009319"/>
                </a:cubicBezTo>
                <a:cubicBezTo>
                  <a:pt x="-9661" y="1872864"/>
                  <a:pt x="36723" y="1661947"/>
                  <a:pt x="0" y="1567269"/>
                </a:cubicBezTo>
                <a:cubicBezTo>
                  <a:pt x="-36723" y="1472591"/>
                  <a:pt x="42348" y="1212831"/>
                  <a:pt x="0" y="1085032"/>
                </a:cubicBezTo>
                <a:cubicBezTo>
                  <a:pt x="-42348" y="957233"/>
                  <a:pt x="33481" y="733064"/>
                  <a:pt x="0" y="602796"/>
                </a:cubicBezTo>
                <a:cubicBezTo>
                  <a:pt x="-33481" y="472528"/>
                  <a:pt x="9396" y="171743"/>
                  <a:pt x="0" y="0"/>
                </a:cubicBezTo>
                <a:close/>
              </a:path>
            </a:pathLst>
          </a:custGeom>
          <a:noFill/>
          <a:ln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B8086-6227-4B17-BB74-0770E8C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6FF16-FA41-495B-9AF1-B34469B2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62BE3E1-6D09-427A-A176-F5183363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29000"/>
            <a:ext cx="8686800" cy="3234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738B-A41E-44BD-BE35-D0FE2B9A053B}"/>
              </a:ext>
            </a:extLst>
          </p:cNvPr>
          <p:cNvSpPr txBox="1"/>
          <p:nvPr/>
        </p:nvSpPr>
        <p:spPr>
          <a:xfrm>
            <a:off x="457200" y="2057400"/>
            <a:ext cx="3962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# Ignoring species</a:t>
            </a:r>
          </a:p>
          <a:p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peng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bill_length</a:t>
            </a:r>
            <a:r>
              <a:rPr lang="en-US" sz="1400" dirty="0"/>
              <a:t>, y=</a:t>
            </a:r>
            <a:r>
              <a:rPr lang="en-US" sz="1400" dirty="0" err="1"/>
              <a:t>bill_depth</a:t>
            </a:r>
            <a:r>
              <a:rPr lang="en-US" sz="1400" dirty="0"/>
              <a:t>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geom_point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geom_smooth</a:t>
            </a:r>
            <a:r>
              <a:rPr lang="en-US" sz="1400" dirty="0"/>
              <a:t>(method="</a:t>
            </a:r>
            <a:r>
              <a:rPr lang="en-US" sz="1400" dirty="0" err="1"/>
              <a:t>lm</a:t>
            </a:r>
            <a:r>
              <a:rPr lang="en-US" sz="1400" dirty="0"/>
              <a:t>", formula=</a:t>
            </a:r>
            <a:r>
              <a:rPr lang="en-US" sz="1400" dirty="0" err="1"/>
              <a:t>y~x</a:t>
            </a:r>
            <a:r>
              <a:rPr lang="en-US" sz="1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B558C-9AA4-474B-BF4F-5D4F3681DBE1}"/>
              </a:ext>
            </a:extLst>
          </p:cNvPr>
          <p:cNvSpPr txBox="1"/>
          <p:nvPr/>
        </p:nvSpPr>
        <p:spPr>
          <a:xfrm>
            <a:off x="4734560" y="2057400"/>
            <a:ext cx="3962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# Including species</a:t>
            </a:r>
          </a:p>
          <a:p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peng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bill_length</a:t>
            </a:r>
            <a:r>
              <a:rPr lang="en-US" sz="1400" dirty="0"/>
              <a:t>, y=</a:t>
            </a:r>
            <a:r>
              <a:rPr lang="en-US" sz="1400" dirty="0" err="1"/>
              <a:t>bill_depth</a:t>
            </a:r>
            <a:endParaRPr lang="en-US" sz="1400" dirty="0"/>
          </a:p>
          <a:p>
            <a:r>
              <a:rPr lang="en-US" sz="1400" dirty="0"/>
              <a:t>                                </a:t>
            </a:r>
            <a:r>
              <a:rPr lang="en-US" sz="1400" dirty="0">
                <a:solidFill>
                  <a:srgbClr val="FF0000"/>
                </a:solidFill>
              </a:rPr>
              <a:t>color=species, fill=species</a:t>
            </a:r>
            <a:r>
              <a:rPr lang="en-US" sz="1400" dirty="0"/>
              <a:t>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geom_point</a:t>
            </a:r>
            <a:r>
              <a:rPr lang="en-US" sz="1400" dirty="0"/>
              <a:t>()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geom_smooth</a:t>
            </a:r>
            <a:r>
              <a:rPr lang="en-US" sz="1400" dirty="0"/>
              <a:t>(method="</a:t>
            </a:r>
            <a:r>
              <a:rPr lang="en-US" sz="1400" dirty="0" err="1"/>
              <a:t>lm</a:t>
            </a:r>
            <a:r>
              <a:rPr lang="en-US" sz="1400" dirty="0"/>
              <a:t>", formula=</a:t>
            </a:r>
            <a:r>
              <a:rPr lang="en-US" sz="1400" dirty="0" err="1"/>
              <a:t>y~x</a:t>
            </a:r>
            <a:r>
              <a:rPr lang="en-US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8EC7E-E73D-4419-8FB2-8C243212516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Simpson’s paradox: within-group </a:t>
            </a:r>
            <a:r>
              <a:rPr lang="en-US" i="1" dirty="0"/>
              <a:t>r</a:t>
            </a:r>
            <a:r>
              <a:rPr lang="en-US" dirty="0"/>
              <a:t> s are reversed when the data are pooled</a:t>
            </a:r>
          </a:p>
          <a:p>
            <a:r>
              <a:rPr lang="en-US" dirty="0"/>
              <a:t>This happens here because the group means are negatively correlated </a:t>
            </a:r>
          </a:p>
        </p:txBody>
      </p:sp>
    </p:spTree>
    <p:extLst>
      <p:ext uri="{BB962C8B-B14F-4D97-AF65-F5344CB8AC3E}">
        <p14:creationId xmlns:p14="http://schemas.microsoft.com/office/powerpoint/2010/main" val="13166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&amp; </a:t>
            </a:r>
            <a:r>
              <a:rPr lang="en-US" dirty="0" err="1"/>
              <a:t>Biplots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multivariate data, often want to view the data in a low-D space that shows the most </a:t>
            </a:r>
            <a:r>
              <a:rPr lang="en-US" sz="2800" dirty="0">
                <a:solidFill>
                  <a:srgbClr val="FF0000"/>
                </a:solidFill>
              </a:rPr>
              <a:t>total variance</a:t>
            </a: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maximum variance</a:t>
            </a:r>
          </a:p>
          <a:p>
            <a:pPr lvl="1"/>
            <a:r>
              <a:rPr lang="en-US" sz="2400" dirty="0"/>
              <a:t>How many dimensions are necessary?</a:t>
            </a:r>
          </a:p>
          <a:p>
            <a:r>
              <a:rPr lang="en-US" sz="2800" dirty="0"/>
              <a:t>A </a:t>
            </a:r>
            <a:r>
              <a:rPr lang="en-US" sz="2800" dirty="0" err="1"/>
              <a:t>biplot</a:t>
            </a:r>
            <a:r>
              <a:rPr lang="en-US" sz="2800" dirty="0"/>
              <a:t> is a 2D (or 3D) plot of the largest PCA dimensions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AE78-6FAE-4E5E-8F17-7327726B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DA970-1FD8-4E45-B4FA-654A5A214C50}"/>
              </a:ext>
            </a:extLst>
          </p:cNvPr>
          <p:cNvSpPr txBox="1"/>
          <p:nvPr/>
        </p:nvSpPr>
        <p:spPr>
          <a:xfrm>
            <a:off x="304800" y="11430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PC1 is the direction along which points have max.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Equivalently, the perp. deviations from the line have min. residual 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12009-E164-4984-B302-A408A1C75D38}"/>
              </a:ext>
            </a:extLst>
          </p:cNvPr>
          <p:cNvSpPr txBox="1"/>
          <p:nvPr/>
        </p:nvSpPr>
        <p:spPr>
          <a:xfrm>
            <a:off x="304800" y="2438400"/>
            <a:ext cx="3124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PCA by 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Imagine each </a:t>
            </a:r>
            <a:r>
              <a:rPr lang="en-US" dirty="0" err="1"/>
              <a:t>pt</a:t>
            </a:r>
            <a:r>
              <a:rPr lang="en-US" dirty="0"/>
              <a:t> connected to a possible PC1 line by 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~ deviation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dirty="0"/>
              <a:t>Forces balance, naturally seek the min. residual SS position.</a:t>
            </a:r>
          </a:p>
          <a:p>
            <a:endParaRPr lang="en-US" dirty="0"/>
          </a:p>
          <a:p>
            <a:r>
              <a:rPr lang="en-US" dirty="0"/>
              <a:t>Voila, QED!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visual proof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D1715E8-C30E-4100-A80A-BB4C49CCC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61" y="2438400"/>
            <a:ext cx="4833358" cy="42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1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riendly\Dropbox\Documents\SCS\VisMLM-course\fig\penguins\peng-sc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6" y="3382112"/>
            <a:ext cx="4009061" cy="320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391400" cy="175432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US" dirty="0" err="1"/>
              <a:t>prcomp</a:t>
            </a:r>
            <a:r>
              <a:rPr lang="en-US" dirty="0"/>
              <a:t> (~ </a:t>
            </a:r>
            <a:r>
              <a:rPr lang="en-US" dirty="0" err="1"/>
              <a:t>bill_length</a:t>
            </a:r>
            <a:r>
              <a:rPr lang="en-US" dirty="0"/>
              <a:t> + </a:t>
            </a:r>
            <a:r>
              <a:rPr lang="en-US" dirty="0" err="1"/>
              <a:t>bill_depth</a:t>
            </a:r>
            <a:r>
              <a:rPr lang="en-US" dirty="0"/>
              <a:t> + </a:t>
            </a:r>
            <a:r>
              <a:rPr lang="en-US" dirty="0" err="1"/>
              <a:t>flipper_length</a:t>
            </a:r>
            <a:r>
              <a:rPr lang="en-US" dirty="0"/>
              <a:t> + </a:t>
            </a:r>
            <a:r>
              <a:rPr lang="en-US" dirty="0" err="1"/>
              <a:t>body_mass</a:t>
            </a:r>
            <a:r>
              <a:rPr lang="en-US" dirty="0"/>
              <a:t>,</a:t>
            </a:r>
          </a:p>
          <a:p>
            <a:r>
              <a:rPr lang="en-US" dirty="0"/>
              <a:t>                    data=</a:t>
            </a:r>
            <a:r>
              <a:rPr lang="en-US" dirty="0" err="1"/>
              <a:t>peng</a:t>
            </a:r>
            <a:r>
              <a:rPr lang="en-US" dirty="0"/>
              <a:t>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na.action</a:t>
            </a:r>
            <a:r>
              <a:rPr lang="en-US" dirty="0"/>
              <a:t>=</a:t>
            </a:r>
            <a:r>
              <a:rPr lang="en-US" dirty="0" err="1"/>
              <a:t>na.omit</a:t>
            </a:r>
            <a:r>
              <a:rPr lang="en-US" dirty="0"/>
              <a:t>,</a:t>
            </a:r>
          </a:p>
          <a:p>
            <a:r>
              <a:rPr lang="en-US" dirty="0"/>
              <a:t>                    scale. = TRUE)</a:t>
            </a:r>
          </a:p>
          <a:p>
            <a:r>
              <a:rPr lang="en-US" dirty="0" err="1"/>
              <a:t>screeplot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type = "line", </a:t>
            </a:r>
            <a:r>
              <a:rPr lang="en-US" dirty="0" err="1"/>
              <a:t>lwd</a:t>
            </a:r>
            <a:r>
              <a:rPr lang="en-US" dirty="0"/>
              <a:t>=3, </a:t>
            </a:r>
            <a:r>
              <a:rPr lang="en-US" dirty="0" err="1"/>
              <a:t>cex</a:t>
            </a:r>
            <a:r>
              <a:rPr lang="en-US" dirty="0"/>
              <a:t>=3, </a:t>
            </a:r>
          </a:p>
          <a:p>
            <a:r>
              <a:rPr lang="en-US" dirty="0"/>
              <a:t>		main="Variances of PCA Components")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33800"/>
            <a:ext cx="4191000" cy="106182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Lucida Sans Typewriter" pitchFamily="49" charset="0"/>
              </a:rPr>
              <a:t>&gt; summary(</a:t>
            </a:r>
            <a:r>
              <a:rPr lang="en-US" sz="1050" dirty="0" err="1">
                <a:latin typeface="Lucida Sans Typewriter" pitchFamily="49" charset="0"/>
              </a:rPr>
              <a:t>peng.pca</a:t>
            </a:r>
            <a:r>
              <a:rPr lang="en-US" sz="1050" dirty="0">
                <a:latin typeface="Lucida Sans Typewriter" pitchFamily="49" charset="0"/>
              </a:rPr>
              <a:t>)</a:t>
            </a:r>
          </a:p>
          <a:p>
            <a:r>
              <a:rPr lang="en-US" sz="1050" dirty="0">
                <a:latin typeface="Lucida Sans Typewriter" pitchFamily="49" charset="0"/>
              </a:rPr>
              <a:t>Importance of components:</a:t>
            </a:r>
          </a:p>
          <a:p>
            <a:r>
              <a:rPr lang="en-US" sz="1050" dirty="0">
                <a:latin typeface="Lucida Sans Typewriter" pitchFamily="49" charset="0"/>
              </a:rPr>
              <a:t>                         PC1   PC2    PC3   PC4</a:t>
            </a:r>
          </a:p>
          <a:p>
            <a:r>
              <a:rPr lang="en-US" sz="1050" dirty="0">
                <a:latin typeface="Lucida Sans Typewriter" pitchFamily="49" charset="0"/>
              </a:rPr>
              <a:t>Standard deviation     1.657 0.882 0.6072 0.328</a:t>
            </a:r>
          </a:p>
          <a:p>
            <a:r>
              <a:rPr lang="en-US" sz="1050" dirty="0">
                <a:latin typeface="Lucida Sans Typewriter" pitchFamily="49" charset="0"/>
              </a:rPr>
              <a:t>Proportion of Variance 0.686 0.195 0.0922 0.027</a:t>
            </a:r>
          </a:p>
          <a:p>
            <a:r>
              <a:rPr lang="en-US" sz="1050" dirty="0">
                <a:latin typeface="Lucida Sans Typewriter" pitchFamily="49" charset="0"/>
              </a:rPr>
              <a:t>Cumulative Proportion  </a:t>
            </a:r>
            <a:r>
              <a:rPr lang="en-US" sz="1050" b="1" dirty="0">
                <a:solidFill>
                  <a:srgbClr val="FF0000"/>
                </a:solidFill>
                <a:latin typeface="Lucida Sans Typewriter" pitchFamily="49" charset="0"/>
              </a:rPr>
              <a:t>0.686 0.881 0.9730 1.000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105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2D: 88.1 %</a:t>
            </a:r>
          </a:p>
          <a:p>
            <a:r>
              <a:rPr lang="en-US" dirty="0"/>
              <a:t>3D: 97.3 %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1722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for details </a:t>
            </a:r>
          </a:p>
        </p:txBody>
      </p:sp>
    </p:spTree>
    <p:extLst>
      <p:ext uri="{BB962C8B-B14F-4D97-AF65-F5344CB8AC3E}">
        <p14:creationId xmlns:p14="http://schemas.microsoft.com/office/powerpoint/2010/main" val="3315194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63" y="2743200"/>
            <a:ext cx="4772692" cy="3815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5589677" cy="147732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</a:t>
            </a:r>
          </a:p>
          <a:p>
            <a:r>
              <a:rPr lang="en-US" dirty="0"/>
              <a:t>         ellipse = TRUE, circle = TRUE) +</a:t>
            </a:r>
          </a:p>
          <a:p>
            <a:r>
              <a:rPr lang="en-US" dirty="0"/>
              <a:t>         </a:t>
            </a:r>
            <a:r>
              <a:rPr lang="en-US" dirty="0" err="1"/>
              <a:t>scale_color_discrete</a:t>
            </a:r>
            <a:r>
              <a:rPr lang="en-US" dirty="0"/>
              <a:t>(name = 'Penguin Species')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76600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PC1, PC2 ~ 88.1% of variance</a:t>
            </a:r>
          </a:p>
          <a:p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PC2 (&amp; PC1): relates to “bill shape”</a:t>
            </a:r>
          </a:p>
          <a:p>
            <a:endParaRPr lang="en-US" sz="1400" dirty="0"/>
          </a:p>
          <a:p>
            <a:r>
              <a:rPr lang="en-US" sz="1400" dirty="0"/>
              <a:t>Easy to characterize the species in terms of these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600" y="38100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Gentoo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54102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Chinstrap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400" y="3656111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Adelie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538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MANOVA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2409072"/>
            <a:ext cx="8229600" cy="161582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ucida Sans Typewriter" pitchFamily="49" charset="0"/>
              </a:rPr>
              <a:t>&gt; peng.mod0 &lt;-lm(</a:t>
            </a:r>
            <a:r>
              <a:rPr lang="en-US" sz="1100" dirty="0" err="1">
                <a:latin typeface="Lucida Sans Typewriter" pitchFamily="49" charset="0"/>
              </a:rPr>
              <a:t>cbind</a:t>
            </a:r>
            <a:r>
              <a:rPr lang="en-US" sz="1100" dirty="0">
                <a:latin typeface="Lucida Sans Typewriter" pitchFamily="49" charset="0"/>
              </a:rPr>
              <a:t>(</a:t>
            </a:r>
            <a:r>
              <a:rPr lang="en-US" sz="1100" dirty="0" err="1">
                <a:latin typeface="Lucida Sans Typewriter" pitchFamily="49" charset="0"/>
              </a:rPr>
              <a:t>bill_length</a:t>
            </a:r>
            <a:r>
              <a:rPr lang="en-US" sz="1100" dirty="0">
                <a:latin typeface="Lucida Sans Typewriter" pitchFamily="49" charset="0"/>
              </a:rPr>
              <a:t>, </a:t>
            </a:r>
            <a:r>
              <a:rPr lang="en-US" sz="1100" dirty="0" err="1">
                <a:latin typeface="Lucida Sans Typewriter" pitchFamily="49" charset="0"/>
              </a:rPr>
              <a:t>bill_depth</a:t>
            </a:r>
            <a:r>
              <a:rPr lang="en-US" sz="1100" dirty="0">
                <a:latin typeface="Lucida Sans Typewriter" pitchFamily="49" charset="0"/>
              </a:rPr>
              <a:t>, </a:t>
            </a:r>
            <a:r>
              <a:rPr lang="en-US" sz="1100" dirty="0" err="1">
                <a:latin typeface="Lucida Sans Typewriter" pitchFamily="49" charset="0"/>
              </a:rPr>
              <a:t>flipper_length</a:t>
            </a:r>
            <a:r>
              <a:rPr lang="en-US" sz="1100" dirty="0">
                <a:latin typeface="Lucida Sans Typewriter" pitchFamily="49" charset="0"/>
              </a:rPr>
              <a:t>, </a:t>
            </a:r>
            <a:r>
              <a:rPr lang="en-US" sz="1100" dirty="0" err="1">
                <a:latin typeface="Lucida Sans Typewriter" pitchFamily="49" charset="0"/>
              </a:rPr>
              <a:t>body_mass</a:t>
            </a:r>
            <a:r>
              <a:rPr lang="en-US" sz="1100" dirty="0">
                <a:latin typeface="Lucida Sans Typewriter" pitchFamily="49" charset="0"/>
              </a:rPr>
              <a:t>) </a:t>
            </a:r>
            <a:r>
              <a:rPr lang="en-US" sz="1100" dirty="0">
                <a:solidFill>
                  <a:srgbClr val="FF0000"/>
                </a:solidFill>
                <a:latin typeface="Lucida Sans Typewriter" pitchFamily="49" charset="0"/>
              </a:rPr>
              <a:t>~ species</a:t>
            </a:r>
            <a:r>
              <a:rPr lang="en-US" sz="1100" dirty="0">
                <a:latin typeface="Lucida Sans Typewriter" pitchFamily="49" charset="0"/>
              </a:rPr>
              <a:t>,         </a:t>
            </a:r>
          </a:p>
          <a:p>
            <a:r>
              <a:rPr lang="en-US" sz="1100" dirty="0">
                <a:latin typeface="Lucida Sans Typewriter" pitchFamily="49" charset="0"/>
              </a:rPr>
              <a:t>                 data=</a:t>
            </a:r>
            <a:r>
              <a:rPr lang="en-US" sz="1100" dirty="0" err="1">
                <a:latin typeface="Lucida Sans Typewriter" pitchFamily="49" charset="0"/>
              </a:rPr>
              <a:t>peng</a:t>
            </a:r>
            <a:r>
              <a:rPr lang="en-US" sz="1100" dirty="0">
                <a:latin typeface="Lucida Sans Typewriter" pitchFamily="49" charset="0"/>
              </a:rPr>
              <a:t>)</a:t>
            </a:r>
          </a:p>
          <a:p>
            <a:r>
              <a:rPr lang="en-US" sz="1100" dirty="0">
                <a:latin typeface="Lucida Sans Typewriter" pitchFamily="49" charset="0"/>
              </a:rPr>
              <a:t>&gt; </a:t>
            </a:r>
            <a:r>
              <a:rPr lang="en-US" sz="1100" dirty="0" err="1">
                <a:latin typeface="Lucida Sans Typewriter" pitchFamily="49" charset="0"/>
              </a:rPr>
              <a:t>Anova</a:t>
            </a:r>
            <a:r>
              <a:rPr lang="en-US" sz="1100" dirty="0">
                <a:latin typeface="Lucida Sans Typewriter" pitchFamily="49" charset="0"/>
              </a:rPr>
              <a:t>(peng.mod0)</a:t>
            </a:r>
          </a:p>
          <a:p>
            <a:endParaRPr lang="en-US" sz="1100" dirty="0">
              <a:latin typeface="Lucida Sans Typewriter" pitchFamily="49" charset="0"/>
            </a:endParaRPr>
          </a:p>
          <a:p>
            <a:r>
              <a:rPr lang="en-US" sz="1100" dirty="0">
                <a:latin typeface="Lucida Sans Typewriter" pitchFamily="49" charset="0"/>
              </a:rPr>
              <a:t>Type II MANOVA Tests: </a:t>
            </a:r>
            <a:r>
              <a:rPr lang="en-US" sz="1100" dirty="0" err="1">
                <a:latin typeface="Lucida Sans Typewriter" pitchFamily="49" charset="0"/>
              </a:rPr>
              <a:t>Pillai</a:t>
            </a:r>
            <a:r>
              <a:rPr lang="en-US" sz="1100" dirty="0">
                <a:latin typeface="Lucida Sans Typewriter" pitchFamily="49" charset="0"/>
              </a:rPr>
              <a:t> test statistic</a:t>
            </a:r>
          </a:p>
          <a:p>
            <a:r>
              <a:rPr lang="en-US" sz="1100" dirty="0">
                <a:latin typeface="Lucida Sans Typewriter" pitchFamily="49" charset="0"/>
              </a:rPr>
              <a:t>        </a:t>
            </a:r>
            <a:r>
              <a:rPr lang="en-US" sz="1100" dirty="0" err="1">
                <a:latin typeface="Lucida Sans Typewriter" pitchFamily="49" charset="0"/>
              </a:rPr>
              <a:t>Df</a:t>
            </a:r>
            <a:r>
              <a:rPr lang="en-US" sz="1100" dirty="0">
                <a:latin typeface="Lucida Sans Typewriter" pitchFamily="49" charset="0"/>
              </a:rPr>
              <a:t> test stat </a:t>
            </a:r>
            <a:r>
              <a:rPr lang="en-US" sz="1100" dirty="0" err="1">
                <a:latin typeface="Lucida Sans Typewriter" pitchFamily="49" charset="0"/>
              </a:rPr>
              <a:t>approx</a:t>
            </a:r>
            <a:r>
              <a:rPr lang="en-US" sz="1100" dirty="0">
                <a:latin typeface="Lucida Sans Typewriter" pitchFamily="49" charset="0"/>
              </a:rPr>
              <a:t> F </a:t>
            </a:r>
            <a:r>
              <a:rPr lang="en-US" sz="1100" dirty="0" err="1">
                <a:latin typeface="Lucida Sans Typewriter" pitchFamily="49" charset="0"/>
              </a:rPr>
              <a:t>num</a:t>
            </a:r>
            <a:r>
              <a:rPr lang="en-US" sz="1100" dirty="0">
                <a:latin typeface="Lucida Sans Typewriter" pitchFamily="49" charset="0"/>
              </a:rPr>
              <a:t> </a:t>
            </a:r>
            <a:r>
              <a:rPr lang="en-US" sz="1100" dirty="0" err="1">
                <a:latin typeface="Lucida Sans Typewriter" pitchFamily="49" charset="0"/>
              </a:rPr>
              <a:t>Df</a:t>
            </a:r>
            <a:r>
              <a:rPr lang="en-US" sz="1100" dirty="0">
                <a:latin typeface="Lucida Sans Typewriter" pitchFamily="49" charset="0"/>
              </a:rPr>
              <a:t> den </a:t>
            </a:r>
            <a:r>
              <a:rPr lang="en-US" sz="1100" dirty="0" err="1">
                <a:latin typeface="Lucida Sans Typewriter" pitchFamily="49" charset="0"/>
              </a:rPr>
              <a:t>Df</a:t>
            </a:r>
            <a:r>
              <a:rPr lang="en-US" sz="1100" dirty="0">
                <a:latin typeface="Lucida Sans Typewriter" pitchFamily="49" charset="0"/>
              </a:rPr>
              <a:t> </a:t>
            </a:r>
            <a:r>
              <a:rPr lang="en-US" sz="1100" dirty="0" err="1">
                <a:latin typeface="Lucida Sans Typewriter" pitchFamily="49" charset="0"/>
              </a:rPr>
              <a:t>Pr</a:t>
            </a:r>
            <a:r>
              <a:rPr lang="en-US" sz="1100" dirty="0">
                <a:latin typeface="Lucida Sans Typewriter" pitchFamily="49" charset="0"/>
              </a:rPr>
              <a:t>(&gt;F)    </a:t>
            </a:r>
          </a:p>
          <a:p>
            <a:r>
              <a:rPr lang="en-US" sz="1100" dirty="0">
                <a:latin typeface="Lucida Sans Typewriter" pitchFamily="49" charset="0"/>
              </a:rPr>
              <a:t>species  2      1.64      371      8    656 &lt;2e-16 ***</a:t>
            </a:r>
          </a:p>
          <a:p>
            <a:r>
              <a:rPr lang="en-US" sz="1100" dirty="0">
                <a:latin typeface="Lucida Sans Typewriter" pitchFamily="49" charset="0"/>
              </a:rPr>
              <a:t>---</a:t>
            </a:r>
          </a:p>
          <a:p>
            <a:r>
              <a:rPr lang="en-US" sz="1100" dirty="0" err="1">
                <a:latin typeface="Lucida Sans Typewriter" pitchFamily="49" charset="0"/>
              </a:rPr>
              <a:t>Signif</a:t>
            </a:r>
            <a:r>
              <a:rPr lang="en-US" sz="1100" dirty="0">
                <a:latin typeface="Lucida Sans Typewriter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the goal is to determine whether/how the penguins differ in “size” by species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 MLM tests all 4 size variables together:  </a:t>
            </a:r>
            <a:r>
              <a:rPr lang="en-US" dirty="0">
                <a:solidFill>
                  <a:srgbClr val="FF0000"/>
                </a:solidFill>
              </a:rPr>
              <a:t>~ species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Could also use other factors:  </a:t>
            </a:r>
            <a:r>
              <a:rPr lang="en-US" dirty="0">
                <a:solidFill>
                  <a:srgbClr val="FF0000"/>
                </a:solidFill>
              </a:rPr>
              <a:t>~ species + sex + island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Yet, we are left to understand the nature of this effect </a:t>
            </a:r>
            <a:r>
              <a:rPr lang="en-US" dirty="0" err="1"/>
              <a:t>wrt</a:t>
            </a:r>
            <a:r>
              <a:rPr lang="en-US" dirty="0"/>
              <a:t>. the size variables.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70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2"/>
              </a:rPr>
              <a:t>https://rpubs.com/friendly/penguin-manova</a:t>
            </a:r>
            <a:r>
              <a:rPr lang="en-US" sz="1400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460349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view data ellipses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5486400"/>
            <a:ext cx="364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means </a:t>
            </a:r>
            <a:r>
              <a:rPr lang="en-US" sz="1600" dirty="0">
                <a:solidFill>
                  <a:srgbClr val="FF0000"/>
                </a:solidFill>
              </a:rPr>
              <a:t>negatively</a:t>
            </a:r>
            <a:r>
              <a:rPr lang="en-US" sz="1600" dirty="0"/>
              <a:t> correlated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within group correlation &gt;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5486400"/>
            <a:ext cx="364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means </a:t>
            </a:r>
            <a:r>
              <a:rPr lang="en-US" sz="1600" dirty="0">
                <a:solidFill>
                  <a:srgbClr val="FF0000"/>
                </a:solidFill>
              </a:rPr>
              <a:t>positively</a:t>
            </a:r>
            <a:r>
              <a:rPr lang="en-US" sz="1600" dirty="0"/>
              <a:t> correlated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within group correlation &gt;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1172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ellipses in 2D provide a good start for pairwise relations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3594" y="1708640"/>
            <a:ext cx="3945425" cy="3493931"/>
            <a:chOff x="313594" y="1708640"/>
            <a:chExt cx="3945425" cy="34939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94" y="2048594"/>
              <a:ext cx="3945425" cy="315397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3706" y="1708640"/>
              <a:ext cx="350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bill depth &amp; length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19601" y="1723295"/>
            <a:ext cx="3945425" cy="3479277"/>
            <a:chOff x="4419601" y="1723295"/>
            <a:chExt cx="3945425" cy="34792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1" y="2048595"/>
              <a:ext cx="3945425" cy="315397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639713" y="1723295"/>
              <a:ext cx="350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body mass &amp; flipper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615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plot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733800"/>
          </a:xfrm>
        </p:spPr>
        <p:txBody>
          <a:bodyPr>
            <a:normAutofit/>
          </a:bodyPr>
          <a:lstStyle/>
          <a:p>
            <a:r>
              <a:rPr lang="en-US" sz="2800" b="1" dirty="0"/>
              <a:t>E</a:t>
            </a:r>
            <a:r>
              <a:rPr lang="en-US" sz="2800" dirty="0"/>
              <a:t> ellipse reflects within-group error (co)variation</a:t>
            </a:r>
          </a:p>
          <a:p>
            <a:pPr lvl="1"/>
            <a:r>
              <a:rPr lang="en-US" sz="2000" dirty="0"/>
              <a:t>Size: </a:t>
            </a:r>
            <a:r>
              <a:rPr lang="en-US" sz="2000" b="1" dirty="0"/>
              <a:t>E</a:t>
            </a:r>
            <a:r>
              <a:rPr lang="en-US" sz="2000" dirty="0"/>
              <a:t> / </a:t>
            </a:r>
            <a:r>
              <a:rPr lang="en-US" sz="2000" dirty="0" err="1"/>
              <a:t>df</a:t>
            </a:r>
            <a:r>
              <a:rPr lang="en-US" sz="2000" baseline="-25000" dirty="0" err="1"/>
              <a:t>e</a:t>
            </a:r>
            <a:r>
              <a:rPr lang="en-US" sz="2000" dirty="0"/>
              <a:t> set to cover 68%, an analog of y̅ ± 1 </a:t>
            </a:r>
            <a:r>
              <a:rPr lang="en-US" sz="2000" dirty="0" err="1"/>
              <a:t>std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Shift to grand mean for direct comparison with </a:t>
            </a:r>
            <a:r>
              <a:rPr lang="en-US" sz="2000" b="1" dirty="0"/>
              <a:t>H</a:t>
            </a:r>
          </a:p>
          <a:p>
            <a:r>
              <a:rPr lang="en-US" sz="2800" b="1" dirty="0"/>
              <a:t>H</a:t>
            </a:r>
            <a:r>
              <a:rPr lang="en-US" sz="2800" dirty="0"/>
              <a:t> ellipse reflects (co)variation of group means</a:t>
            </a:r>
          </a:p>
          <a:p>
            <a:pPr lvl="1"/>
            <a:r>
              <a:rPr lang="en-US" sz="1800" b="1" dirty="0"/>
              <a:t>effect size</a:t>
            </a:r>
            <a:r>
              <a:rPr lang="en-US" sz="1800" dirty="0"/>
              <a:t> scaling, uses </a:t>
            </a:r>
            <a:r>
              <a:rPr lang="en-US" sz="1800" b="1" dirty="0"/>
              <a:t>H</a:t>
            </a:r>
            <a:r>
              <a:rPr lang="en-US" sz="1800" dirty="0"/>
              <a:t>/</a:t>
            </a:r>
            <a:r>
              <a:rPr lang="en-US" sz="1800" dirty="0" err="1"/>
              <a:t>df</a:t>
            </a:r>
            <a:r>
              <a:rPr lang="en-US" sz="1800" baseline="-25000" dirty="0" err="1"/>
              <a:t>e</a:t>
            </a:r>
            <a:r>
              <a:rPr lang="en-US" sz="1800" dirty="0"/>
              <a:t> to put this on the same scale as the </a:t>
            </a:r>
            <a:r>
              <a:rPr lang="en-US" sz="1800" b="1" dirty="0"/>
              <a:t>E</a:t>
            </a:r>
            <a:r>
              <a:rPr lang="en-US" sz="1800" dirty="0"/>
              <a:t> ellipse. Analog of effect size in univariate designs.</a:t>
            </a:r>
          </a:p>
          <a:p>
            <a:pPr lvl="1"/>
            <a:r>
              <a:rPr lang="en-US" sz="1800" b="1" dirty="0"/>
              <a:t>significance</a:t>
            </a:r>
            <a:r>
              <a:rPr lang="en-US" sz="1800" dirty="0"/>
              <a:t> (“evidence”) scaling: uses </a:t>
            </a:r>
            <a:r>
              <a:rPr lang="en-US" sz="1800" b="1" dirty="0"/>
              <a:t>H</a:t>
            </a:r>
            <a:r>
              <a:rPr lang="en-US" sz="1800" dirty="0"/>
              <a:t>/</a:t>
            </a:r>
            <a:r>
              <a:rPr lang="en-US" sz="1800" dirty="0">
                <a:sym typeface="Symbol"/>
              </a:rPr>
              <a:t></a:t>
            </a:r>
            <a:r>
              <a:rPr lang="el-GR" sz="1800" baseline="-25000" dirty="0">
                <a:sym typeface="Symbol"/>
              </a:rPr>
              <a:t>α</a:t>
            </a:r>
            <a:r>
              <a:rPr lang="en-US" sz="1800" dirty="0"/>
              <a:t> </a:t>
            </a:r>
            <a:r>
              <a:rPr lang="en-US" sz="1800" dirty="0" err="1"/>
              <a:t>df</a:t>
            </a:r>
            <a:r>
              <a:rPr lang="en-US" sz="1800" baseline="-25000" dirty="0" err="1"/>
              <a:t>e</a:t>
            </a:r>
            <a:r>
              <a:rPr lang="en-US" sz="1800" baseline="-25000" dirty="0"/>
              <a:t> </a:t>
            </a:r>
            <a:r>
              <a:rPr lang="en-US" sz="1800" dirty="0"/>
              <a:t>.</a:t>
            </a:r>
            <a:r>
              <a:rPr lang="en-US" sz="2400" dirty="0"/>
              <a:t> </a:t>
            </a:r>
          </a:p>
          <a:p>
            <a:pPr lvl="2"/>
            <a:r>
              <a:rPr lang="en-US" sz="1800" dirty="0"/>
              <a:t>The </a:t>
            </a:r>
            <a:r>
              <a:rPr lang="en-US" sz="1800" b="1" dirty="0"/>
              <a:t>H</a:t>
            </a:r>
            <a:r>
              <a:rPr lang="en-US" sz="1800" dirty="0"/>
              <a:t> ellipse protrudes outside the </a:t>
            </a:r>
            <a:r>
              <a:rPr lang="en-US" sz="1800" b="1" dirty="0"/>
              <a:t>E</a:t>
            </a:r>
            <a:r>
              <a:rPr lang="en-US" sz="1800" dirty="0"/>
              <a:t> ellipse somewhere, </a:t>
            </a:r>
            <a:r>
              <a:rPr lang="en-US" sz="1800" i="1" dirty="0" err="1"/>
              <a:t>iff</a:t>
            </a:r>
            <a:r>
              <a:rPr lang="en-US" sz="1800" dirty="0"/>
              <a:t> an effect is significant (Roy’s largest root test) at p &lt; </a:t>
            </a:r>
            <a:r>
              <a:rPr lang="el-GR" sz="1800" dirty="0"/>
              <a:t>α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24400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724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79B-C55E-4929-BA53-124BE67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4F820-9DAA-47F8-A2E1-96D17F6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3D15EE-57FF-4E0C-A8CD-F4EC60F956ED}"/>
              </a:ext>
            </a:extLst>
          </p:cNvPr>
          <p:cNvGrpSpPr/>
          <p:nvPr/>
        </p:nvGrpSpPr>
        <p:grpSpPr>
          <a:xfrm>
            <a:off x="504326" y="2147048"/>
            <a:ext cx="4067674" cy="3556284"/>
            <a:chOff x="504326" y="2147048"/>
            <a:chExt cx="4067674" cy="355628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FE3EBB4-327A-4F28-ADDB-B6B91F95A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600" y="2286000"/>
              <a:ext cx="0" cy="297180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31B82A-FDEE-48C3-81C6-4B6CCC95012B}"/>
                </a:ext>
              </a:extLst>
            </p:cNvPr>
            <p:cNvCxnSpPr/>
            <p:nvPr/>
          </p:nvCxnSpPr>
          <p:spPr>
            <a:xfrm>
              <a:off x="990600" y="5257800"/>
              <a:ext cx="33528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06F0E5-4EEB-473B-AEA2-F7A1362311B8}"/>
                </a:ext>
              </a:extLst>
            </p:cNvPr>
            <p:cNvSpPr/>
            <p:nvPr/>
          </p:nvSpPr>
          <p:spPr>
            <a:xfrm rot="18793596">
              <a:off x="1121123" y="4383169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B9AB030-1990-4FDE-A08C-47975220EAE3}"/>
                </a:ext>
              </a:extLst>
            </p:cNvPr>
            <p:cNvSpPr/>
            <p:nvPr/>
          </p:nvSpPr>
          <p:spPr>
            <a:xfrm rot="18899384">
              <a:off x="2083616" y="3695586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18FD67-04C6-496E-91CD-EE95497C0BB4}"/>
                </a:ext>
              </a:extLst>
            </p:cNvPr>
            <p:cNvSpPr/>
            <p:nvPr/>
          </p:nvSpPr>
          <p:spPr>
            <a:xfrm rot="18793596">
              <a:off x="2753778" y="2747275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6E1EEA-44CF-4AF0-ADE2-6EA387FAAE1F}"/>
                </a:ext>
              </a:extLst>
            </p:cNvPr>
            <p:cNvSpPr txBox="1"/>
            <p:nvPr/>
          </p:nvSpPr>
          <p:spPr>
            <a:xfrm>
              <a:off x="4038600" y="5334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4CB732-39BB-4DB8-A30E-7F203EE0B167}"/>
                </a:ext>
              </a:extLst>
            </p:cNvPr>
            <p:cNvSpPr/>
            <p:nvPr/>
          </p:nvSpPr>
          <p:spPr>
            <a:xfrm>
              <a:off x="504326" y="214704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02DC268-B094-4230-9E7C-6B7C05DBD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776" y="2954073"/>
              <a:ext cx="1668428" cy="17623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A18A12-1F7E-4AE8-B360-18902A828844}"/>
                </a:ext>
              </a:extLst>
            </p:cNvPr>
            <p:cNvCxnSpPr/>
            <p:nvPr/>
          </p:nvCxnSpPr>
          <p:spPr>
            <a:xfrm flipH="1" flipV="1">
              <a:off x="2362200" y="3706584"/>
              <a:ext cx="304800" cy="2286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DE9B5-B093-439C-9B8D-2FB3598D651E}"/>
              </a:ext>
            </a:extLst>
          </p:cNvPr>
          <p:cNvGrpSpPr/>
          <p:nvPr/>
        </p:nvGrpSpPr>
        <p:grpSpPr>
          <a:xfrm>
            <a:off x="4426020" y="2147048"/>
            <a:ext cx="4067674" cy="3556284"/>
            <a:chOff x="4426020" y="2147048"/>
            <a:chExt cx="4067674" cy="355628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AFDBC9-8AB0-4567-A70E-6E9A78A47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2294" y="2286000"/>
              <a:ext cx="0" cy="297180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F6D0A5-1076-4A55-AB59-D52DA622147C}"/>
                </a:ext>
              </a:extLst>
            </p:cNvPr>
            <p:cNvCxnSpPr/>
            <p:nvPr/>
          </p:nvCxnSpPr>
          <p:spPr>
            <a:xfrm>
              <a:off x="4912294" y="5257800"/>
              <a:ext cx="33528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04D89D-E5D2-43AB-A79A-7E729225A003}"/>
                </a:ext>
              </a:extLst>
            </p:cNvPr>
            <p:cNvSpPr/>
            <p:nvPr/>
          </p:nvSpPr>
          <p:spPr>
            <a:xfrm rot="18793596">
              <a:off x="5042817" y="4383169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A9599B-9E1D-436D-9680-E4449F15BC4D}"/>
                </a:ext>
              </a:extLst>
            </p:cNvPr>
            <p:cNvSpPr/>
            <p:nvPr/>
          </p:nvSpPr>
          <p:spPr>
            <a:xfrm rot="18899384">
              <a:off x="6848932" y="3502547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FF20D7-4E5E-48C3-9172-49E3DA4FEA63}"/>
                </a:ext>
              </a:extLst>
            </p:cNvPr>
            <p:cNvSpPr/>
            <p:nvPr/>
          </p:nvSpPr>
          <p:spPr>
            <a:xfrm rot="18793596">
              <a:off x="5181390" y="2703825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8E3CA-9DE2-44E0-A41E-FB71059FBE3C}"/>
                </a:ext>
              </a:extLst>
            </p:cNvPr>
            <p:cNvSpPr txBox="1"/>
            <p:nvPr/>
          </p:nvSpPr>
          <p:spPr>
            <a:xfrm>
              <a:off x="7960294" y="5334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1630A0-C2E9-44D9-9FE4-08491AE8C3FE}"/>
                </a:ext>
              </a:extLst>
            </p:cNvPr>
            <p:cNvSpPr/>
            <p:nvPr/>
          </p:nvSpPr>
          <p:spPr>
            <a:xfrm>
              <a:off x="4426020" y="214704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6575DC-B818-4BE1-A39E-7322E560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608" y="2929213"/>
              <a:ext cx="1729022" cy="155474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CA5522-8F17-4CDC-9AA5-4F8BC5D09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2716" y="3183690"/>
              <a:ext cx="927395" cy="85847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DCDFF7-C31D-4C6D-B683-8002CD0BDD84}"/>
              </a:ext>
            </a:extLst>
          </p:cNvPr>
          <p:cNvSpPr txBox="1"/>
          <p:nvPr/>
        </p:nvSpPr>
        <p:spPr>
          <a:xfrm>
            <a:off x="887764" y="1295400"/>
            <a:ext cx="345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Means on Y</a:t>
            </a:r>
            <a:r>
              <a:rPr lang="en-US" baseline="-25000" dirty="0"/>
              <a:t>1</a:t>
            </a:r>
            <a:r>
              <a:rPr lang="en-US" dirty="0"/>
              <a:t> and Y</a:t>
            </a:r>
            <a:r>
              <a:rPr lang="en-US" baseline="-25000" dirty="0"/>
              <a:t>2</a:t>
            </a:r>
            <a:r>
              <a:rPr lang="en-US" dirty="0"/>
              <a:t> are nearly perfectly correlated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C56F74-8207-4F53-B876-3E0504406669}"/>
              </a:ext>
            </a:extLst>
          </p:cNvPr>
          <p:cNvSpPr txBox="1"/>
          <p:nvPr/>
        </p:nvSpPr>
        <p:spPr>
          <a:xfrm>
            <a:off x="4913849" y="1295400"/>
            <a:ext cx="345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Means on Y</a:t>
            </a:r>
            <a:r>
              <a:rPr lang="en-US" baseline="-25000" dirty="0"/>
              <a:t>1</a:t>
            </a:r>
            <a:r>
              <a:rPr lang="en-US" dirty="0"/>
              <a:t> and Y</a:t>
            </a:r>
            <a:r>
              <a:rPr lang="en-US" baseline="-25000" dirty="0"/>
              <a:t>2</a:t>
            </a:r>
            <a:r>
              <a:rPr lang="en-US" dirty="0"/>
              <a:t> have a low correlation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EC2EE8-3A6C-47B4-8DE0-B6F8E0B0E825}"/>
              </a:ext>
            </a:extLst>
          </p:cNvPr>
          <p:cNvSpPr txBox="1"/>
          <p:nvPr/>
        </p:nvSpPr>
        <p:spPr>
          <a:xfrm>
            <a:off x="887764" y="5867400"/>
            <a:ext cx="360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1 dimension required to understand the group effect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7EEA95-AA93-4D3B-B555-D7FA325CC668}"/>
              </a:ext>
            </a:extLst>
          </p:cNvPr>
          <p:cNvSpPr txBox="1"/>
          <p:nvPr/>
        </p:nvSpPr>
        <p:spPr>
          <a:xfrm>
            <a:off x="5032237" y="5867400"/>
            <a:ext cx="346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aspects are reflected in group means</a:t>
            </a:r>
          </a:p>
        </p:txBody>
      </p:sp>
    </p:spTree>
    <p:extLst>
      <p:ext uri="{BB962C8B-B14F-4D97-AF65-F5344CB8AC3E}">
        <p14:creationId xmlns:p14="http://schemas.microsoft.com/office/powerpoint/2010/main" val="36939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HE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44601"/>
            <a:ext cx="36576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18224"/>
            <a:ext cx="36576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Orientation of the </a:t>
            </a:r>
            <a:r>
              <a:rPr lang="en-US" b="1" dirty="0"/>
              <a:t>H</a:t>
            </a:r>
            <a:r>
              <a:rPr lang="en-US" dirty="0"/>
              <a:t> ellipse reflects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 correlation of the species means: species with larger bill depth have smaller bill length (bill “shape”?)</a:t>
            </a:r>
          </a:p>
          <a:p>
            <a:r>
              <a:rPr lang="en-US" b="1" dirty="0"/>
              <a:t>E</a:t>
            </a:r>
            <a:r>
              <a:rPr lang="en-US" dirty="0"/>
              <a:t> ellipse: </a:t>
            </a:r>
            <a:r>
              <a:rPr lang="en-US" dirty="0">
                <a:solidFill>
                  <a:srgbClr val="FF0000"/>
                </a:solidFill>
              </a:rPr>
              <a:t>within species</a:t>
            </a:r>
            <a:r>
              <a:rPr lang="en-US" dirty="0"/>
              <a:t>, larger bill length </a:t>
            </a:r>
            <a:r>
              <a:rPr lang="en-US" dirty="0">
                <a:sym typeface="Symbol"/>
              </a:rPr>
              <a:t> larger bill depth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6198560"/>
            <a:ext cx="37338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(peng.mod0,  size="evidence")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198560"/>
            <a:ext cx="37338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(peng.mod0,  size=“effect")</a:t>
            </a:r>
          </a:p>
        </p:txBody>
      </p:sp>
    </p:spTree>
    <p:extLst>
      <p:ext uri="{BB962C8B-B14F-4D97-AF65-F5344CB8AC3E}">
        <p14:creationId xmlns:p14="http://schemas.microsoft.com/office/powerpoint/2010/main" val="1390492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/>
          </a:bodyPr>
          <a:lstStyle/>
          <a:p>
            <a:r>
              <a:rPr lang="en-US" sz="2400" dirty="0"/>
              <a:t>In linear models, any effect of </a:t>
            </a:r>
            <a:r>
              <a:rPr lang="en-US" sz="2400" dirty="0" err="1"/>
              <a:t>df</a:t>
            </a:r>
            <a:r>
              <a:rPr lang="en-US" sz="2400" baseline="-25000" dirty="0" err="1"/>
              <a:t>h</a:t>
            </a:r>
            <a:r>
              <a:rPr lang="en-US" sz="2400" dirty="0"/>
              <a:t> &gt; 1 can be partitioned into </a:t>
            </a:r>
            <a:r>
              <a:rPr lang="en-US" sz="2400" dirty="0" err="1"/>
              <a:t>df</a:t>
            </a:r>
            <a:r>
              <a:rPr lang="en-US" sz="2400" baseline="-25000" dirty="0" err="1"/>
              <a:t>h</a:t>
            </a:r>
            <a:r>
              <a:rPr lang="en-US" sz="2400" dirty="0"/>
              <a:t> separate 1 </a:t>
            </a:r>
            <a:r>
              <a:rPr lang="en-US" sz="2400" dirty="0" err="1"/>
              <a:t>df</a:t>
            </a:r>
            <a:r>
              <a:rPr lang="en-US" sz="2400" dirty="0"/>
              <a:t> tests of contrasts</a:t>
            </a:r>
          </a:p>
          <a:p>
            <a:pPr lvl="1"/>
            <a:r>
              <a:rPr lang="en-US" sz="2000" dirty="0"/>
              <a:t>If orthogonal, </a:t>
            </a:r>
            <a:r>
              <a:rPr lang="en-US" sz="2000" b="1" dirty="0"/>
              <a:t>H</a:t>
            </a:r>
            <a:r>
              <a:rPr lang="en-US" sz="2000" dirty="0"/>
              <a:t> = </a:t>
            </a:r>
            <a:r>
              <a:rPr lang="en-US" sz="2000" b="1" dirty="0"/>
              <a:t>H</a:t>
            </a:r>
            <a:r>
              <a:rPr lang="en-US" sz="2000" baseline="-25000" dirty="0"/>
              <a:t>1</a:t>
            </a:r>
            <a:r>
              <a:rPr lang="en-US" sz="2000" dirty="0"/>
              <a:t> + </a:t>
            </a:r>
            <a:r>
              <a:rPr lang="en-US" sz="2000" b="1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 + … </a:t>
            </a:r>
            <a:r>
              <a:rPr lang="en-US" sz="2000" b="1" dirty="0"/>
              <a:t>H</a:t>
            </a:r>
            <a:r>
              <a:rPr lang="en-US" sz="2000" dirty="0"/>
              <a:t> </a:t>
            </a:r>
            <a:r>
              <a:rPr lang="en-US" sz="2000" baseline="-25000" dirty="0" err="1"/>
              <a:t>dfh</a:t>
            </a:r>
            <a:r>
              <a:rPr lang="en-US" sz="2000" baseline="-25000" dirty="0"/>
              <a:t>  </a:t>
            </a:r>
            <a:r>
              <a:rPr lang="en-US" sz="2000" dirty="0"/>
              <a:t> -- accounts for total effect</a:t>
            </a:r>
            <a:endParaRPr lang="en-US" sz="2000" baseline="-25000" dirty="0"/>
          </a:p>
          <a:p>
            <a:pPr lvl="1"/>
            <a:r>
              <a:rPr lang="en-US" sz="2000" dirty="0"/>
              <a:t>Tested as a linear hypothesis, e.g., x</a:t>
            </a:r>
            <a:r>
              <a:rPr lang="en-US" sz="2000" baseline="-25000" dirty="0"/>
              <a:t>1</a:t>
            </a:r>
            <a:r>
              <a:rPr lang="en-US" sz="2000" dirty="0"/>
              <a:t> – (x</a:t>
            </a:r>
            <a:r>
              <a:rPr lang="en-US" sz="2000" baseline="-25000" dirty="0"/>
              <a:t>2</a:t>
            </a:r>
            <a:r>
              <a:rPr lang="en-US" sz="2000" dirty="0"/>
              <a:t> + x</a:t>
            </a:r>
            <a:r>
              <a:rPr lang="en-US" sz="2000" baseline="-25000" dirty="0"/>
              <a:t>3</a:t>
            </a:r>
            <a:r>
              <a:rPr lang="en-US" sz="2000" dirty="0"/>
              <a:t>)/2 = 0</a:t>
            </a:r>
          </a:p>
          <a:p>
            <a:pPr lvl="1"/>
            <a:r>
              <a:rPr lang="en-US" sz="2000" dirty="0"/>
              <a:t>Each </a:t>
            </a:r>
            <a:r>
              <a:rPr lang="en-US" sz="2000" b="1" dirty="0"/>
              <a:t>H</a:t>
            </a:r>
            <a:r>
              <a:rPr lang="en-US" sz="2000" baseline="-25000" dirty="0"/>
              <a:t>i</a:t>
            </a:r>
            <a:r>
              <a:rPr lang="en-US" sz="2000" dirty="0"/>
              <a:t> has rank=1, so appears as a line in HE plots</a:t>
            </a:r>
          </a:p>
          <a:p>
            <a:r>
              <a:rPr lang="en-US" sz="2400" dirty="0"/>
              <a:t>Assume we want to compare the species as two contrasts:</a:t>
            </a:r>
            <a:endParaRPr lang="en-US" sz="2000" dirty="0"/>
          </a:p>
          <a:p>
            <a:pPr lvl="1"/>
            <a:r>
              <a:rPr lang="en-US" sz="2000" dirty="0"/>
              <a:t>Do </a:t>
            </a:r>
            <a:r>
              <a:rPr lang="en-US" sz="2000" dirty="0" err="1"/>
              <a:t>Adelie</a:t>
            </a:r>
            <a:r>
              <a:rPr lang="en-US" sz="2000" dirty="0"/>
              <a:t> differ from Chinstrap?</a:t>
            </a:r>
          </a:p>
          <a:p>
            <a:pPr lvl="1"/>
            <a:r>
              <a:rPr lang="en-US" sz="2000" dirty="0"/>
              <a:t>Do Gentoo penguins differ from the other two?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648200"/>
            <a:ext cx="7315200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contrasts(</a:t>
            </a:r>
            <a:r>
              <a:rPr lang="en-US" sz="1400" dirty="0" err="1">
                <a:latin typeface="Lucida Sans Typewriter" pitchFamily="49" charset="0"/>
              </a:rPr>
              <a:t>peng$species</a:t>
            </a:r>
            <a:r>
              <a:rPr lang="en-US" sz="1400" dirty="0">
                <a:latin typeface="Lucida Sans Typewriter" pitchFamily="49" charset="0"/>
              </a:rPr>
              <a:t>)&lt;-matrix(c(1,-1, 0,   -1, -1, -2), 3,2)</a:t>
            </a:r>
          </a:p>
          <a:p>
            <a:r>
              <a:rPr lang="en-US" sz="1400" dirty="0">
                <a:latin typeface="Lucida Sans Typewriter" pitchFamily="49" charset="0"/>
              </a:rPr>
              <a:t>&gt; contrasts(</a:t>
            </a:r>
            <a:r>
              <a:rPr lang="en-US" sz="1400" dirty="0" err="1">
                <a:latin typeface="Lucida Sans Typewriter" pitchFamily="49" charset="0"/>
              </a:rPr>
              <a:t>peng$species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  <a:p>
            <a:r>
              <a:rPr lang="en-US" sz="1400" dirty="0">
                <a:latin typeface="Lucida Sans Typewriter" pitchFamily="49" charset="0"/>
              </a:rPr>
              <a:t>          [,1] [,2]</a:t>
            </a:r>
          </a:p>
          <a:p>
            <a:r>
              <a:rPr lang="en-US" sz="1400" dirty="0" err="1">
                <a:latin typeface="Lucida Sans Typewriter" pitchFamily="49" charset="0"/>
              </a:rPr>
              <a:t>Adelie</a:t>
            </a:r>
            <a:r>
              <a:rPr lang="en-US" sz="1400" dirty="0">
                <a:latin typeface="Lucida Sans Typewriter" pitchFamily="49" charset="0"/>
              </a:rPr>
              <a:t>       1   -1</a:t>
            </a:r>
          </a:p>
          <a:p>
            <a:r>
              <a:rPr lang="en-US" sz="1400" dirty="0">
                <a:latin typeface="Lucida Sans Typewriter" pitchFamily="49" charset="0"/>
              </a:rPr>
              <a:t>Chinstrap   -1   -1</a:t>
            </a:r>
          </a:p>
          <a:p>
            <a:r>
              <a:rPr lang="en-US" sz="1400" dirty="0">
                <a:latin typeface="Lucida Sans Typewriter" pitchFamily="49" charset="0"/>
              </a:rPr>
              <a:t>Gentoo       0    2</a:t>
            </a:r>
          </a:p>
        </p:txBody>
      </p:sp>
    </p:spTree>
    <p:extLst>
      <p:ext uri="{BB962C8B-B14F-4D97-AF65-F5344CB8AC3E}">
        <p14:creationId xmlns:p14="http://schemas.microsoft.com/office/powerpoint/2010/main" val="3200108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662" y="1333642"/>
            <a:ext cx="80772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hyp</a:t>
            </a:r>
            <a:r>
              <a:rPr lang="en-US" dirty="0"/>
              <a:t> &lt;- list("A:C"="species1","AC:G"="species2")  </a:t>
            </a:r>
            <a:r>
              <a:rPr lang="en-US" dirty="0">
                <a:solidFill>
                  <a:srgbClr val="00B050"/>
                </a:solidFill>
              </a:rPr>
              <a:t># give names to contrasts</a:t>
            </a:r>
          </a:p>
          <a:p>
            <a:r>
              <a:rPr lang="en-US" dirty="0" err="1"/>
              <a:t>heplot</a:t>
            </a:r>
            <a:r>
              <a:rPr lang="en-US" dirty="0"/>
              <a:t>(peng.mod0, fill=TRUE, </a:t>
            </a:r>
            <a:r>
              <a:rPr lang="en-US" dirty="0" err="1"/>
              <a:t>fill.alpha</a:t>
            </a:r>
            <a:r>
              <a:rPr lang="en-US" dirty="0"/>
              <a:t>=0.2, </a:t>
            </a:r>
          </a:p>
          <a:p>
            <a:r>
              <a:rPr lang="en-US" dirty="0"/>
              <a:t>              </a:t>
            </a:r>
            <a:r>
              <a:rPr lang="en-US" dirty="0">
                <a:solidFill>
                  <a:srgbClr val="FF0000"/>
                </a:solidFill>
              </a:rPr>
              <a:t>hypotheses=</a:t>
            </a:r>
            <a:r>
              <a:rPr lang="en-US" dirty="0" err="1">
                <a:solidFill>
                  <a:srgbClr val="FF0000"/>
                </a:solidFill>
              </a:rPr>
              <a:t>hyp</a:t>
            </a:r>
            <a:r>
              <a:rPr lang="en-US" dirty="0"/>
              <a:t>, size="effect")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4" y="2458896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2458896"/>
            <a:ext cx="3663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very clear: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/>
              <a:t>Adelie</a:t>
            </a:r>
            <a:r>
              <a:rPr lang="en-US" sz="1600" dirty="0"/>
              <a:t> &amp; Chinstrap differ only in bill length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Gentoo differ from other two – longer, but less deep bills (bill shape)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r>
              <a:rPr lang="en-US" sz="1600" dirty="0"/>
              <a:t>Both of these are large effects!</a:t>
            </a:r>
          </a:p>
          <a:p>
            <a:endParaRPr lang="en-US" sz="1600" dirty="0"/>
          </a:p>
          <a:p>
            <a:r>
              <a:rPr lang="en-US" sz="1600" dirty="0"/>
              <a:t>Together, they are the entire species effect!</a:t>
            </a:r>
          </a:p>
        </p:txBody>
      </p:sp>
    </p:spTree>
    <p:extLst>
      <p:ext uri="{BB962C8B-B14F-4D97-AF65-F5344CB8AC3E}">
        <p14:creationId xmlns:p14="http://schemas.microsoft.com/office/powerpoint/2010/main" val="3228975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88AF-E7A5-43F5-A505-B72110EC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6CCE-801A-496B-92DC-97D42484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838CA-F876-4F9C-8AD1-F11C2AA6C7D4}"/>
              </a:ext>
            </a:extLst>
          </p:cNvPr>
          <p:cNvSpPr txBox="1"/>
          <p:nvPr/>
        </p:nvSpPr>
        <p:spPr>
          <a:xfrm>
            <a:off x="457200" y="1219200"/>
            <a:ext cx="8387080" cy="55399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peng.mod2 &lt;-</a:t>
            </a:r>
            <a:r>
              <a:rPr lang="en-US" sz="1500" dirty="0" err="1"/>
              <a:t>lm</a:t>
            </a:r>
            <a:r>
              <a:rPr lang="en-US" sz="1500" dirty="0"/>
              <a:t>(</a:t>
            </a:r>
            <a:r>
              <a:rPr lang="en-US" sz="1500" dirty="0" err="1"/>
              <a:t>cbind</a:t>
            </a:r>
            <a:r>
              <a:rPr lang="en-US" sz="1500" dirty="0"/>
              <a:t>(</a:t>
            </a:r>
            <a:r>
              <a:rPr lang="en-US" sz="1500" dirty="0" err="1"/>
              <a:t>bill_length</a:t>
            </a:r>
            <a:r>
              <a:rPr lang="en-US" sz="1500" dirty="0"/>
              <a:t>, </a:t>
            </a:r>
            <a:r>
              <a:rPr lang="en-US" sz="1500" dirty="0" err="1"/>
              <a:t>bill_depth</a:t>
            </a:r>
            <a:r>
              <a:rPr lang="en-US" sz="1500" dirty="0"/>
              <a:t>, </a:t>
            </a:r>
            <a:r>
              <a:rPr lang="en-US" sz="1500" dirty="0" err="1"/>
              <a:t>flipper_length</a:t>
            </a:r>
            <a:r>
              <a:rPr lang="en-US" sz="1500" dirty="0"/>
              <a:t>, </a:t>
            </a:r>
            <a:r>
              <a:rPr lang="en-US" sz="1500" dirty="0" err="1"/>
              <a:t>body_mass</a:t>
            </a:r>
            <a:r>
              <a:rPr lang="en-US" sz="1500" dirty="0"/>
              <a:t>) ~ </a:t>
            </a:r>
            <a:r>
              <a:rPr lang="en-US" sz="1500" dirty="0">
                <a:solidFill>
                  <a:srgbClr val="FF0000"/>
                </a:solidFill>
              </a:rPr>
              <a:t>species + sex</a:t>
            </a:r>
            <a:r>
              <a:rPr lang="en-US" sz="1500" dirty="0"/>
              <a:t>, data=</a:t>
            </a:r>
            <a:r>
              <a:rPr lang="en-US" sz="1500" dirty="0" err="1"/>
              <a:t>peng</a:t>
            </a:r>
            <a:r>
              <a:rPr lang="en-US" sz="1500" dirty="0"/>
              <a:t>)</a:t>
            </a:r>
          </a:p>
          <a:p>
            <a:r>
              <a:rPr lang="en-US" sz="1500" dirty="0" err="1"/>
              <a:t>Anova</a:t>
            </a:r>
            <a:r>
              <a:rPr lang="en-US" sz="1500" dirty="0"/>
              <a:t>(peng.mod2)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3AB8B-695E-422D-A297-CA370DE989B5}"/>
              </a:ext>
            </a:extLst>
          </p:cNvPr>
          <p:cNvSpPr txBox="1"/>
          <p:nvPr/>
        </p:nvSpPr>
        <p:spPr>
          <a:xfrm>
            <a:off x="457200" y="2135744"/>
            <a:ext cx="60198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0"/>
              </a:rPr>
              <a:t>Type II MANOVA Tests: Pillai test statistic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        Df test stat </a:t>
            </a:r>
            <a:r>
              <a:rPr lang="en-US" sz="1200" dirty="0" err="1">
                <a:latin typeface="Lucida Sans Typewriter" panose="020B0509030504030204" pitchFamily="49" charset="0"/>
              </a:rPr>
              <a:t>approx</a:t>
            </a:r>
            <a:r>
              <a:rPr lang="en-US" sz="1200" dirty="0">
                <a:latin typeface="Lucida Sans Typewriter" panose="020B0509030504030204" pitchFamily="49" charset="0"/>
              </a:rPr>
              <a:t> F num Df den Df    </a:t>
            </a:r>
            <a:r>
              <a:rPr lang="en-US" sz="1200" dirty="0" err="1">
                <a:latin typeface="Lucida Sans Typewriter" panose="020B0509030504030204" pitchFamily="49" charset="0"/>
              </a:rPr>
              <a:t>Pr</a:t>
            </a:r>
            <a:r>
              <a:rPr lang="en-US" sz="1200" dirty="0">
                <a:latin typeface="Lucida Sans Typewriter" panose="020B0509030504030204" pitchFamily="49" charset="0"/>
              </a:rPr>
              <a:t>(&gt;F)    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species  2   1.65480   391.89      8    654 &lt; 2.2e-16 ***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sex      1   0.64004   144.91      4    326 &lt; 2.2e-16 ***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8C0CD1F-42FB-4AE7-81BB-2AC0E08C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80" y="2972752"/>
            <a:ext cx="36576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5-6E8B-4AFA-A0C7-85E3E9C61B13}"/>
              </a:ext>
            </a:extLst>
          </p:cNvPr>
          <p:cNvSpPr txBox="1"/>
          <p:nvPr/>
        </p:nvSpPr>
        <p:spPr>
          <a:xfrm>
            <a:off x="457200" y="3429000"/>
            <a:ext cx="45720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(peng.mod2, fill=TRUE, </a:t>
            </a:r>
            <a:r>
              <a:rPr lang="en-US" dirty="0" err="1"/>
              <a:t>fill.alpha</a:t>
            </a:r>
            <a:r>
              <a:rPr lang="en-US" dirty="0"/>
              <a:t>=0.2,  </a:t>
            </a:r>
          </a:p>
          <a:p>
            <a:r>
              <a:rPr lang="en-US" dirty="0"/>
              <a:t>             hypotheses=</a:t>
            </a:r>
            <a:r>
              <a:rPr lang="en-US" dirty="0" err="1"/>
              <a:t>hyp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66410-62C8-47D3-814B-BC88BEEC7C1E}"/>
              </a:ext>
            </a:extLst>
          </p:cNvPr>
          <p:cNvSpPr txBox="1"/>
          <p:nvPr/>
        </p:nvSpPr>
        <p:spPr>
          <a:xfrm>
            <a:off x="457200" y="4419600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sex: male penguins have larger bills</a:t>
            </a:r>
          </a:p>
          <a:p>
            <a:endParaRPr lang="en-US" dirty="0"/>
          </a:p>
          <a:p>
            <a:r>
              <a:rPr lang="en-US" dirty="0"/>
              <a:t>Adding sex reduces </a:t>
            </a:r>
            <a:r>
              <a:rPr lang="en-US" b="1" dirty="0"/>
              <a:t>E</a:t>
            </a:r>
            <a:r>
              <a:rPr lang="en-US" dirty="0"/>
              <a:t> variances</a:t>
            </a:r>
          </a:p>
          <a:p>
            <a:r>
              <a:rPr lang="en-US" dirty="0">
                <a:sym typeface="Symbol" panose="05050102010706020507" pitchFamily="18" charset="2"/>
              </a:rPr>
              <a:t>  </a:t>
            </a:r>
            <a:r>
              <a:rPr lang="en-US" dirty="0"/>
              <a:t>Effect of species now more pronounced</a:t>
            </a:r>
          </a:p>
          <a:p>
            <a:endParaRPr lang="en-US" dirty="0"/>
          </a:p>
          <a:p>
            <a:r>
              <a:rPr lang="en-US" dirty="0"/>
              <a:t>Each 1 df effect plots as a line</a:t>
            </a:r>
          </a:p>
        </p:txBody>
      </p:sp>
    </p:spTree>
    <p:extLst>
      <p:ext uri="{BB962C8B-B14F-4D97-AF65-F5344CB8AC3E}">
        <p14:creationId xmlns:p14="http://schemas.microsoft.com/office/powerpoint/2010/main" val="1573146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HE plots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00200"/>
          </a:xfrm>
        </p:spPr>
        <p:txBody>
          <a:bodyPr>
            <a:normAutofit/>
          </a:bodyPr>
          <a:lstStyle/>
          <a:p>
            <a:r>
              <a:rPr lang="en-US" sz="2800" dirty="0"/>
              <a:t>2D: can plot any pair of responses in data space</a:t>
            </a:r>
          </a:p>
          <a:p>
            <a:r>
              <a:rPr lang="en-US" sz="2800" dirty="0" err="1"/>
              <a:t>pairs.mlm</a:t>
            </a:r>
            <a:r>
              <a:rPr lang="en-US" sz="2800" dirty="0"/>
              <a:t>(): all pairwise 2D views</a:t>
            </a:r>
          </a:p>
          <a:p>
            <a:r>
              <a:rPr lang="en-US" sz="2800" dirty="0"/>
              <a:t>heplot3d(): plots in 3D, can rotate, spin, zoom,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4200"/>
            <a:ext cx="41148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(peng.mod0, </a:t>
            </a:r>
            <a:r>
              <a:rPr lang="en-US" dirty="0">
                <a:solidFill>
                  <a:srgbClr val="FF0000"/>
                </a:solidFill>
              </a:rPr>
              <a:t>variables=3:4</a:t>
            </a:r>
            <a:r>
              <a:rPr lang="en-US" dirty="0"/>
              <a:t>,  </a:t>
            </a:r>
          </a:p>
          <a:p>
            <a:r>
              <a:rPr lang="en-US" dirty="0"/>
              <a:t>       fill=TRUE, </a:t>
            </a:r>
            <a:r>
              <a:rPr lang="en-US" dirty="0" err="1"/>
              <a:t>fill.alpha</a:t>
            </a:r>
            <a:r>
              <a:rPr lang="en-US" dirty="0"/>
              <a:t>=0.2, size="effect")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95600"/>
            <a:ext cx="36576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2672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major axis of the </a:t>
            </a:r>
            <a:r>
              <a:rPr lang="en-US" b="1" dirty="0"/>
              <a:t>H</a:t>
            </a:r>
            <a:r>
              <a:rPr lang="en-US" dirty="0"/>
              <a:t> ellipse measures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Gentoo are the Big Birds in this story!</a:t>
            </a:r>
          </a:p>
        </p:txBody>
      </p:sp>
    </p:spTree>
    <p:extLst>
      <p:ext uri="{BB962C8B-B14F-4D97-AF65-F5344CB8AC3E}">
        <p14:creationId xmlns:p14="http://schemas.microsoft.com/office/powerpoint/2010/main" val="3052686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pairs() 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heplot3d()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32" y="2362200"/>
            <a:ext cx="4572000" cy="4114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3D HE plots can show other features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5562600" cy="3810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heplot3d(peng.mod0, size="effect")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 ellipsoid here is flat (2D), because the species effect has 2 </a:t>
            </a:r>
            <a:r>
              <a:rPr lang="en-US" dirty="0" err="1"/>
              <a:t>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 this 3D view, the 3 species  form a triangle, suggesting some further interpretation, not seen in 2D views</a:t>
            </a:r>
          </a:p>
        </p:txBody>
      </p:sp>
    </p:spTree>
    <p:extLst>
      <p:ext uri="{BB962C8B-B14F-4D97-AF65-F5344CB8AC3E}">
        <p14:creationId xmlns:p14="http://schemas.microsoft.com/office/powerpoint/2010/main" val="1778541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51792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4 response variables, but only s=min(q, </a:t>
            </a:r>
            <a:r>
              <a:rPr lang="en-US" sz="2400" dirty="0" err="1"/>
              <a:t>dfh</a:t>
            </a:r>
            <a:r>
              <a:rPr lang="en-US" sz="2400" dirty="0"/>
              <a:t>)=2 dimensions.</a:t>
            </a:r>
          </a:p>
          <a:p>
            <a:pPr lvl="1"/>
            <a:r>
              <a:rPr lang="en-US" sz="2000" dirty="0"/>
              <a:t>Here, both dimensions are significant</a:t>
            </a:r>
          </a:p>
          <a:p>
            <a:pPr lvl="1"/>
            <a:r>
              <a:rPr lang="en-US" sz="2000" dirty="0"/>
              <a:t>Can1 accounts for 86.5% of between-species variance</a:t>
            </a:r>
          </a:p>
          <a:p>
            <a:pPr lvl="1"/>
            <a:r>
              <a:rPr lang="en-US" sz="2000" dirty="0"/>
              <a:t>Can 2 accounts for the rest:  13.5%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209176"/>
            <a:ext cx="6172200" cy="323165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itchFamily="49" charset="0"/>
              </a:rPr>
              <a:t>&gt; library(</a:t>
            </a:r>
            <a:r>
              <a:rPr lang="en-US" sz="1200" dirty="0" err="1">
                <a:latin typeface="Lucida Sans Typewriter" pitchFamily="49" charset="0"/>
              </a:rPr>
              <a:t>candisc</a:t>
            </a:r>
            <a:r>
              <a:rPr lang="en-US" sz="1200" dirty="0">
                <a:latin typeface="Lucida Sans Typewriter" pitchFamily="49" charset="0"/>
              </a:rPr>
              <a:t>)</a:t>
            </a:r>
          </a:p>
          <a:p>
            <a:r>
              <a:rPr lang="en-US" sz="1200" dirty="0">
                <a:latin typeface="Lucida Sans Typewriter" pitchFamily="49" charset="0"/>
              </a:rPr>
              <a:t>&gt; (</a:t>
            </a:r>
            <a:r>
              <a:rPr lang="en-US" sz="1200" dirty="0" err="1">
                <a:latin typeface="Lucida Sans Typewriter" pitchFamily="49" charset="0"/>
              </a:rPr>
              <a:t>peng.can</a:t>
            </a:r>
            <a:r>
              <a:rPr lang="en-US" sz="1200" dirty="0">
                <a:latin typeface="Lucida Sans Typewriter" pitchFamily="49" charset="0"/>
              </a:rPr>
              <a:t> &lt;- </a:t>
            </a:r>
            <a:r>
              <a:rPr lang="en-US" sz="1200" dirty="0" err="1">
                <a:latin typeface="Lucida Sans Typewriter" pitchFamily="49" charset="0"/>
              </a:rPr>
              <a:t>candisc</a:t>
            </a:r>
            <a:r>
              <a:rPr lang="en-US" sz="1200" dirty="0">
                <a:latin typeface="Lucida Sans Typewriter" pitchFamily="49" charset="0"/>
              </a:rPr>
              <a:t>(peng.mod0))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Canonical Discriminant Analysis for species: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  </a:t>
            </a:r>
            <a:r>
              <a:rPr lang="en-US" sz="1200" dirty="0" err="1">
                <a:latin typeface="Lucida Sans Typewriter" pitchFamily="49" charset="0"/>
              </a:rPr>
              <a:t>CanRsq</a:t>
            </a:r>
            <a:r>
              <a:rPr lang="en-US" sz="1200" dirty="0">
                <a:latin typeface="Lucida Sans Typewriter" pitchFamily="49" charset="0"/>
              </a:rPr>
              <a:t> Eigenvalue Difference Percent Cumulative</a:t>
            </a:r>
          </a:p>
          <a:p>
            <a:r>
              <a:rPr lang="en-US" sz="1200" dirty="0">
                <a:latin typeface="Lucida Sans Typewriter" pitchFamily="49" charset="0"/>
              </a:rPr>
              <a:t>1  0.938      15.03       12.7    86.5       86.5</a:t>
            </a:r>
          </a:p>
          <a:p>
            <a:r>
              <a:rPr lang="en-US" sz="1200" dirty="0">
                <a:latin typeface="Lucida Sans Typewriter" pitchFamily="49" charset="0"/>
              </a:rPr>
              <a:t>2  0.700       2.34       12.7    13.5      100.0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Test of H0: The canonical correlations in the </a:t>
            </a:r>
          </a:p>
          <a:p>
            <a:r>
              <a:rPr lang="en-US" sz="1200" dirty="0">
                <a:latin typeface="Lucida Sans Typewriter" pitchFamily="49" charset="0"/>
              </a:rPr>
              <a:t>current row and all that follow are zero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  LR test stat </a:t>
            </a:r>
            <a:r>
              <a:rPr lang="en-US" sz="1200" dirty="0" err="1">
                <a:latin typeface="Lucida Sans Typewriter" pitchFamily="49" charset="0"/>
              </a:rPr>
              <a:t>approx</a:t>
            </a:r>
            <a:r>
              <a:rPr lang="en-US" sz="1200" dirty="0">
                <a:latin typeface="Lucida Sans Typewriter" pitchFamily="49" charset="0"/>
              </a:rPr>
              <a:t> F </a:t>
            </a:r>
            <a:r>
              <a:rPr lang="en-US" sz="1200" dirty="0" err="1">
                <a:latin typeface="Lucida Sans Typewriter" pitchFamily="49" charset="0"/>
              </a:rPr>
              <a:t>numDF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denDF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Pr</a:t>
            </a:r>
            <a:r>
              <a:rPr lang="en-US" sz="1200" dirty="0">
                <a:latin typeface="Lucida Sans Typewriter" pitchFamily="49" charset="0"/>
              </a:rPr>
              <a:t>(&gt; F)    </a:t>
            </a:r>
          </a:p>
          <a:p>
            <a:r>
              <a:rPr lang="en-US" sz="1200" dirty="0">
                <a:latin typeface="Lucida Sans Typewriter" pitchFamily="49" charset="0"/>
              </a:rPr>
              <a:t>1       0.0187      516     8   654  &lt;2e-16 ***</a:t>
            </a:r>
          </a:p>
          <a:p>
            <a:r>
              <a:rPr lang="en-US" sz="1200" dirty="0">
                <a:latin typeface="Lucida Sans Typewriter" pitchFamily="49" charset="0"/>
              </a:rPr>
              <a:t>2       0.2997      255     3   328  &lt;2e-16 ***</a:t>
            </a:r>
          </a:p>
          <a:p>
            <a:r>
              <a:rPr lang="en-US" sz="1200" dirty="0">
                <a:latin typeface="Lucida Sans Typewriter" pitchFamily="49" charset="0"/>
              </a:rPr>
              <a:t>---</a:t>
            </a:r>
          </a:p>
          <a:p>
            <a:r>
              <a:rPr lang="en-US" sz="1200" dirty="0" err="1">
                <a:latin typeface="Lucida Sans Typewriter" pitchFamily="49" charset="0"/>
              </a:rPr>
              <a:t>Signif</a:t>
            </a:r>
            <a:r>
              <a:rPr lang="en-US" sz="1200" dirty="0">
                <a:latin typeface="Lucida Sans Typewriter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5400" y="5486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sym typeface="Wingdings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0" y="5748754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sym typeface="Wingdings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33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plot() method for </a:t>
            </a:r>
            <a:r>
              <a:rPr lang="en-US" dirty="0" err="1"/>
              <a:t>candisc</a:t>
            </a:r>
            <a:r>
              <a:rPr lang="en-US" dirty="0"/>
              <a:t> objects shows points for observations and vector for variables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43200"/>
            <a:ext cx="485775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2057400"/>
            <a:ext cx="8132876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plot(</a:t>
            </a:r>
            <a:r>
              <a:rPr lang="en-US" sz="1400" dirty="0" err="1">
                <a:latin typeface="Lucida Sans Typewriter" pitchFamily="49" charset="0"/>
              </a:rPr>
              <a:t>peng.can</a:t>
            </a:r>
            <a:r>
              <a:rPr lang="en-US" sz="1400" dirty="0">
                <a:latin typeface="Lucida Sans Typewriter" pitchFamily="49" charset="0"/>
              </a:rPr>
              <a:t>, ellipse = TRUE … )  </a:t>
            </a:r>
            <a:r>
              <a:rPr lang="en-US" sz="1400" dirty="0">
                <a:solidFill>
                  <a:srgbClr val="00B050"/>
                </a:solidFill>
                <a:latin typeface="Lucida Sans Typewriter" pitchFamily="49" charset="0"/>
              </a:rPr>
              <a:t>#plot CAN scores with ellipses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0480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Can1: largely body mass &amp; flipper length, that separate Gentoo from (</a:t>
            </a:r>
            <a:r>
              <a:rPr lang="en-US" dirty="0" err="1"/>
              <a:t>Adelie</a:t>
            </a:r>
            <a:r>
              <a:rPr lang="en-US" dirty="0"/>
              <a:t>, Chinstrap)</a:t>
            </a:r>
          </a:p>
          <a:p>
            <a:endParaRPr lang="en-US" dirty="0"/>
          </a:p>
          <a:p>
            <a:r>
              <a:rPr lang="en-US" dirty="0"/>
              <a:t>Can2: bill length distinguishes Chinstrap from others.</a:t>
            </a:r>
          </a:p>
        </p:txBody>
      </p:sp>
    </p:spTree>
    <p:extLst>
      <p:ext uri="{BB962C8B-B14F-4D97-AF65-F5344CB8AC3E}">
        <p14:creationId xmlns:p14="http://schemas.microsoft.com/office/powerpoint/2010/main" val="1754413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HE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</a:t>
            </a:r>
            <a:r>
              <a:rPr lang="en-US" dirty="0" err="1"/>
              <a:t>peng.can</a:t>
            </a:r>
            <a:r>
              <a:rPr lang="en-US" dirty="0"/>
              <a:t>, size="effect", fill=c(TRUE, FALSE))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4600"/>
            <a:ext cx="485775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2098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</a:t>
            </a:r>
            <a:r>
              <a:rPr lang="en-US" dirty="0">
                <a:solidFill>
                  <a:srgbClr val="FF0000"/>
                </a:solidFill>
              </a:rPr>
              <a:t>entire</a:t>
            </a:r>
            <a:r>
              <a:rPr lang="en-US" dirty="0"/>
              <a:t> effect of species shown in one HE plot</a:t>
            </a:r>
          </a:p>
          <a:p>
            <a:endParaRPr lang="en-US" dirty="0"/>
          </a:p>
          <a:p>
            <a:r>
              <a:rPr lang="en-US" dirty="0"/>
              <a:t>In CAN space, residuals are uncorrelated: </a:t>
            </a:r>
            <a:r>
              <a:rPr lang="en-US" b="1" dirty="0"/>
              <a:t>E</a:t>
            </a:r>
            <a:r>
              <a:rPr lang="en-US" dirty="0"/>
              <a:t> = circle</a:t>
            </a:r>
          </a:p>
          <a:p>
            <a:endParaRPr lang="en-US" dirty="0"/>
          </a:p>
          <a:p>
            <a:r>
              <a:rPr lang="en-US" dirty="0"/>
              <a:t>Size of </a:t>
            </a:r>
            <a:r>
              <a:rPr lang="en-US" b="1" dirty="0"/>
              <a:t>H</a:t>
            </a:r>
            <a:r>
              <a:rPr lang="en-US" dirty="0"/>
              <a:t> shows the total effect of species</a:t>
            </a:r>
          </a:p>
          <a:p>
            <a:endParaRPr lang="en-US" dirty="0"/>
          </a:p>
          <a:p>
            <a:r>
              <a:rPr lang="en-US" dirty="0"/>
              <a:t>Variable vectors show how the groups are discriminated.</a:t>
            </a:r>
          </a:p>
        </p:txBody>
      </p:sp>
    </p:spTree>
    <p:extLst>
      <p:ext uri="{BB962C8B-B14F-4D97-AF65-F5344CB8AC3E}">
        <p14:creationId xmlns:p14="http://schemas.microsoft.com/office/powerpoint/2010/main" val="59945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398C-7661-4816-9159-D95E201DE71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GLM: the design matrix (X)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/>
          <a:lstStyle/>
          <a:p>
            <a:r>
              <a:rPr lang="en-US" altLang="en-US" sz="2800" dirty="0"/>
              <a:t>In the full GLM, the design matrix (</a:t>
            </a:r>
            <a:r>
              <a:rPr lang="en-US" altLang="en-US" sz="2800" b="1" dirty="0"/>
              <a:t>X</a:t>
            </a:r>
            <a:r>
              <a:rPr lang="en-US" altLang="en-US" sz="2800" dirty="0"/>
              <a:t>) may consist of:</a:t>
            </a:r>
          </a:p>
          <a:p>
            <a:pPr lvl="1"/>
            <a:r>
              <a:rPr lang="en-US" altLang="en-US" sz="1800" dirty="0"/>
              <a:t>A constant, </a:t>
            </a:r>
            <a:r>
              <a:rPr lang="en-US" altLang="en-US" sz="1800" b="1" dirty="0"/>
              <a:t>1</a:t>
            </a:r>
            <a:r>
              <a:rPr lang="en-US" altLang="en-US" sz="1800" dirty="0"/>
              <a:t>, for the intercept (usually implicit)</a:t>
            </a:r>
          </a:p>
          <a:p>
            <a:pPr lvl="1"/>
            <a:r>
              <a:rPr lang="en-US" altLang="en-US" sz="1800" dirty="0"/>
              <a:t>Quantitative regressors: age, income, education</a:t>
            </a:r>
          </a:p>
          <a:p>
            <a:pPr lvl="1"/>
            <a:r>
              <a:rPr lang="en-US" altLang="en-US" sz="1800" dirty="0"/>
              <a:t>Transformed regressors: </a:t>
            </a:r>
            <a:r>
              <a:rPr lang="en-US" altLang="en-US" sz="1800" dirty="0">
                <a:cs typeface="Arial" charset="0"/>
              </a:rPr>
              <a:t>√age, log(income)</a:t>
            </a:r>
          </a:p>
          <a:p>
            <a:pPr lvl="1"/>
            <a:r>
              <a:rPr lang="en-US" altLang="en-US" sz="1800" dirty="0">
                <a:cs typeface="Arial" charset="0"/>
              </a:rPr>
              <a:t>Polynomial terms: age</a:t>
            </a:r>
            <a:r>
              <a:rPr lang="en-US" altLang="en-US" sz="1800" baseline="30000" dirty="0">
                <a:cs typeface="Arial" charset="0"/>
              </a:rPr>
              <a:t>2</a:t>
            </a:r>
            <a:r>
              <a:rPr lang="en-US" altLang="en-US" sz="1800" dirty="0">
                <a:cs typeface="Arial" charset="0"/>
              </a:rPr>
              <a:t>, age</a:t>
            </a:r>
            <a:r>
              <a:rPr lang="en-US" altLang="en-US" sz="1800" baseline="30000" dirty="0">
                <a:cs typeface="Arial" charset="0"/>
              </a:rPr>
              <a:t>3</a:t>
            </a:r>
            <a:r>
              <a:rPr lang="en-US" altLang="en-US" sz="1800" dirty="0">
                <a:cs typeface="Arial" charset="0"/>
              </a:rPr>
              <a:t>, …</a:t>
            </a:r>
          </a:p>
          <a:p>
            <a:pPr lvl="1"/>
            <a:r>
              <a:rPr lang="en-US" altLang="en-US" sz="1800" dirty="0">
                <a:cs typeface="Arial" charset="0"/>
              </a:rPr>
              <a:t>Categorical predictors (“factors”, class variables): treatment (control, drug A, drug B), sex</a:t>
            </a:r>
          </a:p>
          <a:p>
            <a:pPr lvl="1"/>
            <a:r>
              <a:rPr lang="en-US" altLang="en-US" sz="1800" dirty="0">
                <a:cs typeface="Arial" charset="0"/>
              </a:rPr>
              <a:t>Interactions: treatment * sex, age * sex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4909048"/>
            <a:ext cx="7848600" cy="10772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+ education                 </a:t>
            </a:r>
            <a:r>
              <a:rPr lang="en-US" sz="1600" dirty="0">
                <a:solidFill>
                  <a:srgbClr val="00B050"/>
                </a:solidFill>
                <a:latin typeface="Lucida Console" pitchFamily="49" charset="0"/>
              </a:rPr>
              <a:t># 2 main effects</a:t>
            </a:r>
          </a:p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* education                 </a:t>
            </a:r>
            <a:r>
              <a:rPr lang="en-US" sz="1600" dirty="0">
                <a:solidFill>
                  <a:srgbClr val="00B050"/>
                </a:solidFill>
                <a:latin typeface="Lucida Console" pitchFamily="49" charset="0"/>
              </a:rPr>
              <a:t>#  + interaction</a:t>
            </a:r>
          </a:p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+ education + women + type  </a:t>
            </a:r>
            <a:r>
              <a:rPr lang="en-US" sz="1600" dirty="0">
                <a:solidFill>
                  <a:srgbClr val="00B050"/>
                </a:solidFill>
                <a:latin typeface="Lucida Console" pitchFamily="49" charset="0"/>
              </a:rPr>
              <a:t># 4 main effects</a:t>
            </a:r>
            <a:endParaRPr lang="en-US" sz="1600" b="1" dirty="0">
              <a:solidFill>
                <a:srgbClr val="00B05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education + poly(women, 2) + log(income)*type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811822" y="4158750"/>
            <a:ext cx="429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formulae in R define y ~ X:</a:t>
            </a:r>
          </a:p>
        </p:txBody>
      </p:sp>
    </p:spTree>
    <p:extLst>
      <p:ext uri="{BB962C8B-B14F-4D97-AF65-F5344CB8AC3E}">
        <p14:creationId xmlns:p14="http://schemas.microsoft.com/office/powerpoint/2010/main" val="3074923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2758-3EBE-4650-BB44-CFACB39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E32F0-17EC-421C-AA8E-1BD18D1F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in the MLM extend those in univariate models</a:t>
            </a:r>
          </a:p>
          <a:p>
            <a:pPr lvl="1"/>
            <a:r>
              <a:rPr lang="en-US" dirty="0"/>
              <a:t>Linearity: Each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is linearly related to all </a:t>
            </a:r>
            <a:r>
              <a:rPr lang="en-US" dirty="0" err="1"/>
              <a:t>xs</a:t>
            </a:r>
            <a:endParaRPr lang="en-US" dirty="0"/>
          </a:p>
          <a:p>
            <a:pPr lvl="1"/>
            <a:r>
              <a:rPr lang="en-US" dirty="0"/>
              <a:t>Constant variance matrices of residuals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Residuals are multivariate normal</a:t>
            </a:r>
          </a:p>
          <a:p>
            <a:r>
              <a:rPr lang="en-US" dirty="0"/>
              <a:t>In addition, need to check</a:t>
            </a:r>
          </a:p>
          <a:p>
            <a:pPr lvl="1"/>
            <a:r>
              <a:rPr lang="en-US" dirty="0"/>
              <a:t>No multivariate outliers</a:t>
            </a:r>
          </a:p>
          <a:p>
            <a:pPr lvl="1"/>
            <a:r>
              <a:rPr lang="en-US" dirty="0"/>
              <a:t>No multicollinearity among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5F5C-F8EA-48D5-A2E4-4DAAC57B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7BC6E-0431-4B6D-B72E-489E57C3C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965550"/>
              </p:ext>
            </p:extLst>
          </p:nvPr>
        </p:nvGraphicFramePr>
        <p:xfrm>
          <a:off x="3153076" y="3213100"/>
          <a:ext cx="218974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990360" imgH="241200" progId="Equation.DSMT4">
                  <p:embed/>
                </p:oleObj>
              </mc:Choice>
              <mc:Fallback>
                <p:oleObj name="Equation" r:id="rId3" imgW="990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3076" y="3213100"/>
                        <a:ext cx="218974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CCC258-BA76-405E-9696-BF88FB4EF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10330"/>
              </p:ext>
            </p:extLst>
          </p:nvPr>
        </p:nvGraphicFramePr>
        <p:xfrm>
          <a:off x="6523038" y="3217863"/>
          <a:ext cx="23114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5" imgW="990360" imgH="279360" progId="Equation.DSMT4">
                  <p:embed/>
                </p:oleObj>
              </mc:Choice>
              <mc:Fallback>
                <p:oleObj name="Equation" r:id="rId5" imgW="990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3038" y="3217863"/>
                        <a:ext cx="23114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DE93131F-5C34-4616-8C04-EC31C9C894F0}"/>
              </a:ext>
            </a:extLst>
          </p:cNvPr>
          <p:cNvSpPr/>
          <p:nvPr/>
        </p:nvSpPr>
        <p:spPr>
          <a:xfrm>
            <a:off x="6289887" y="3276600"/>
            <a:ext cx="187113" cy="751840"/>
          </a:xfrm>
          <a:prstGeom prst="rightBrace">
            <a:avLst>
              <a:gd name="adj1" fmla="val 62500"/>
              <a:gd name="adj2" fmla="val 52703"/>
            </a:avLst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2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CA71-A957-4D14-B7A6-C4B97633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3840-2305-46FE-B963-EFAC21FD1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Linearity: plot each 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against each </a:t>
            </a:r>
            <a:r>
              <a:rPr lang="en-US" b="1" dirty="0" err="1"/>
              <a:t>x</a:t>
            </a:r>
            <a:r>
              <a:rPr lang="en-US" baseline="-25000" dirty="0" err="1"/>
              <a:t>j</a:t>
            </a:r>
            <a:endParaRPr lang="en-US" dirty="0"/>
          </a:p>
          <a:p>
            <a:pPr lvl="1"/>
            <a:r>
              <a:rPr lang="en-US" dirty="0"/>
              <a:t>quantitative </a:t>
            </a:r>
            <a:r>
              <a:rPr lang="en-US" b="1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: plot(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 ~ </a:t>
            </a:r>
            <a:r>
              <a:rPr lang="en-US" b="1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+ loess smooth</a:t>
            </a:r>
          </a:p>
          <a:p>
            <a:pPr lvl="1"/>
            <a:r>
              <a:rPr lang="en-US" dirty="0"/>
              <a:t>factor: boxplots </a:t>
            </a:r>
          </a:p>
          <a:p>
            <a:r>
              <a:rPr lang="en-US" dirty="0"/>
              <a:t>Constant variance</a:t>
            </a:r>
          </a:p>
          <a:p>
            <a:pPr lvl="1"/>
            <a:r>
              <a:rPr lang="en-US" dirty="0"/>
              <a:t>visual: plot data ellipses for each group</a:t>
            </a:r>
          </a:p>
          <a:p>
            <a:pPr lvl="2"/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heplots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:: 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covEllipses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(data, group=, …)</a:t>
            </a:r>
            <a:endParaRPr lang="en-US" dirty="0"/>
          </a:p>
          <a:p>
            <a:pPr lvl="1"/>
            <a:r>
              <a:rPr lang="en-US" dirty="0"/>
              <a:t>univariate-- </a:t>
            </a:r>
            <a:r>
              <a:rPr lang="en-US" dirty="0" err="1"/>
              <a:t>levene</a:t>
            </a:r>
            <a:r>
              <a:rPr lang="en-US" dirty="0"/>
              <a:t> test:   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heplots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::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leveneTests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() </a:t>
            </a:r>
          </a:p>
          <a:p>
            <a:pPr lvl="1"/>
            <a:r>
              <a:rPr lang="en-US" dirty="0"/>
              <a:t>multivariate– </a:t>
            </a:r>
            <a:r>
              <a:rPr lang="el-GR" dirty="0"/>
              <a:t>Box</a:t>
            </a:r>
            <a:r>
              <a:rPr lang="en-US" dirty="0"/>
              <a:t> M</a:t>
            </a:r>
            <a:r>
              <a:rPr lang="el-GR" dirty="0"/>
              <a:t> test: H</a:t>
            </a:r>
            <a:r>
              <a:rPr lang="el-GR" baseline="-25000" dirty="0"/>
              <a:t>0</a:t>
            </a:r>
            <a:r>
              <a:rPr lang="el-GR" dirty="0"/>
              <a:t> : </a:t>
            </a:r>
            <a:r>
              <a:rPr lang="el-GR" b="1" dirty="0"/>
              <a:t>Σ</a:t>
            </a:r>
            <a:r>
              <a:rPr lang="el-GR" baseline="-25000" dirty="0"/>
              <a:t>1</a:t>
            </a:r>
            <a:r>
              <a:rPr lang="el-GR" dirty="0"/>
              <a:t> = </a:t>
            </a:r>
            <a:r>
              <a:rPr lang="el-GR" b="1" dirty="0"/>
              <a:t>Σ</a:t>
            </a:r>
            <a:r>
              <a:rPr lang="el-GR" baseline="-25000" dirty="0"/>
              <a:t>2</a:t>
            </a:r>
            <a:r>
              <a:rPr lang="el-GR" dirty="0"/>
              <a:t> = …= </a:t>
            </a:r>
            <a:r>
              <a:rPr lang="el-GR" b="1" dirty="0"/>
              <a:t>Σ</a:t>
            </a:r>
            <a:r>
              <a:rPr lang="el-GR" baseline="-25000" dirty="0"/>
              <a:t>g</a:t>
            </a:r>
            <a:r>
              <a:rPr lang="el-GR" dirty="0"/>
              <a:t> </a:t>
            </a:r>
            <a:endParaRPr lang="en-US" dirty="0"/>
          </a:p>
          <a:p>
            <a:pPr lvl="2"/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res &lt;- 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heplots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::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boxM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(); plot(res)</a:t>
            </a:r>
          </a:p>
          <a:p>
            <a:r>
              <a:rPr lang="en-US" sz="2800" dirty="0"/>
              <a:t>Multivariate outliers</a:t>
            </a:r>
          </a:p>
          <a:p>
            <a:pPr lvl="1"/>
            <a:r>
              <a:rPr lang="en-US" sz="2400" dirty="0" err="1"/>
              <a:t>Mahalanobis</a:t>
            </a:r>
            <a:r>
              <a:rPr lang="en-US" sz="2400" dirty="0"/>
              <a:t> D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b="1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~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p</a:t>
            </a:r>
            <a:r>
              <a:rPr lang="en-US" sz="2400" dirty="0"/>
              <a:t> : outlier if prob (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p</a:t>
            </a:r>
            <a:r>
              <a:rPr lang="en-US" sz="2400" dirty="0"/>
              <a:t> ) &lt; .01</a:t>
            </a:r>
          </a:p>
          <a:p>
            <a:pPr lvl="1"/>
            <a:r>
              <a:rPr lang="en-US" sz="2400" dirty="0" err="1"/>
              <a:t>Chisquare</a:t>
            </a:r>
            <a:r>
              <a:rPr lang="en-US" sz="2400" dirty="0"/>
              <a:t> QQ plot : plot D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b="1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vs.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p</a:t>
            </a:r>
            <a:r>
              <a:rPr lang="en-US" sz="2400" dirty="0"/>
              <a:t> quantiles: </a:t>
            </a:r>
            <a:r>
              <a:rPr lang="en-US" sz="2400" dirty="0" err="1">
                <a:highlight>
                  <a:srgbClr val="FFFF00"/>
                </a:highlight>
              </a:rPr>
              <a:t>cqplot</a:t>
            </a:r>
            <a:r>
              <a:rPr lang="en-US" sz="2400" dirty="0">
                <a:highlight>
                  <a:srgbClr val="FFFF00"/>
                </a:highlight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BE9EC-8F54-48BA-9D4C-C882D7F5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1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C7E8-4E63-4187-9833-5E0B5E77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variance: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A099-730B-41CE-B5AB-6310ABBE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CBF9D65-369F-4051-AF25-E3084369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46531"/>
            <a:ext cx="4114800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5B59D-5AF2-4EDC-AF1C-074A2743567A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Sans Typewriter" panose="020B0509030504030204" pitchFamily="49" charset="0"/>
              </a:rPr>
              <a:t>heplots</a:t>
            </a:r>
            <a:r>
              <a:rPr lang="en-US" sz="1600" dirty="0">
                <a:latin typeface="Lucida Sans Typewriter" panose="020B0509030504030204" pitchFamily="49" charset="0"/>
              </a:rPr>
              <a:t>::</a:t>
            </a:r>
            <a:r>
              <a:rPr lang="en-US" sz="1600" dirty="0" err="1">
                <a:latin typeface="Lucida Sans Typewriter" panose="020B0509030504030204" pitchFamily="49" charset="0"/>
              </a:rPr>
              <a:t>covEllipses</a:t>
            </a:r>
            <a:r>
              <a:rPr lang="en-US" sz="1600" dirty="0">
                <a:latin typeface="Lucida Sans Typewriter" panose="020B0509030504030204" pitchFamily="49" charset="0"/>
              </a:rPr>
              <a:t>() </a:t>
            </a:r>
            <a:r>
              <a:rPr lang="en-US" dirty="0"/>
              <a:t>plots the data ellipses for each group, for 2+ variables</a:t>
            </a:r>
          </a:p>
          <a:p>
            <a:r>
              <a:rPr lang="en-US" dirty="0"/>
              <a:t>Are the sizes and shapes &amp; orientations </a:t>
            </a:r>
            <a:r>
              <a:rPr lang="en-US" dirty="0">
                <a:sym typeface="Symbol" panose="05050102010706020507" pitchFamily="18" charset="2"/>
              </a:rPr>
              <a:t> the same in all panels?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42D16-FBC1-4C71-B608-8C8DBE22E513}"/>
              </a:ext>
            </a:extLst>
          </p:cNvPr>
          <p:cNvSpPr txBox="1"/>
          <p:nvPr/>
        </p:nvSpPr>
        <p:spPr>
          <a:xfrm>
            <a:off x="533400" y="2362200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true, w/ some </a:t>
            </a:r>
            <a:r>
              <a:rPr lang="en-US" dirty="0" err="1"/>
              <a:t>diff</a:t>
            </a:r>
            <a:r>
              <a:rPr lang="en-US" baseline="30000" dirty="0" err="1"/>
              <a:t>ces</a:t>
            </a:r>
            <a:r>
              <a:rPr lang="en-US" baseline="300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Gentoo looks a bit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Adelie</a:t>
            </a:r>
            <a:r>
              <a:rPr lang="en-US" dirty="0"/>
              <a:t>: correlations ~ differ?</a:t>
            </a:r>
          </a:p>
          <a:p>
            <a:endParaRPr lang="en-US" dirty="0"/>
          </a:p>
          <a:p>
            <a:r>
              <a:rPr lang="en-US" dirty="0"/>
              <a:t>This might be good enough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6EA1C-091C-44FC-9302-A3B481F3BE85}"/>
              </a:ext>
            </a:extLst>
          </p:cNvPr>
          <p:cNvSpPr txBox="1"/>
          <p:nvPr/>
        </p:nvSpPr>
        <p:spPr>
          <a:xfrm>
            <a:off x="457200" y="4439920"/>
            <a:ext cx="3581400" cy="147732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covEllipses</a:t>
            </a:r>
            <a:r>
              <a:rPr lang="en-US" dirty="0"/>
              <a:t>(</a:t>
            </a:r>
            <a:r>
              <a:rPr lang="en-US" dirty="0" err="1"/>
              <a:t>peng</a:t>
            </a:r>
            <a:r>
              <a:rPr lang="en-US" dirty="0"/>
              <a:t>[,3:6], </a:t>
            </a:r>
          </a:p>
          <a:p>
            <a:r>
              <a:rPr lang="en-US" dirty="0"/>
              <a:t>        group = </a:t>
            </a:r>
            <a:r>
              <a:rPr lang="en-US" dirty="0" err="1"/>
              <a:t>peng$species</a:t>
            </a:r>
            <a:r>
              <a:rPr lang="en-US" dirty="0"/>
              <a:t>, 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variables=1:4</a:t>
            </a:r>
            <a:r>
              <a:rPr lang="en-US" dirty="0"/>
              <a:t>,               </a:t>
            </a:r>
            <a:r>
              <a:rPr lang="en-US" dirty="0">
                <a:solidFill>
                  <a:srgbClr val="00B050"/>
                </a:solidFill>
              </a:rPr>
              <a:t># all pairs</a:t>
            </a:r>
          </a:p>
          <a:p>
            <a:r>
              <a:rPr lang="en-US" dirty="0"/>
              <a:t>        fill=TRUE, </a:t>
            </a:r>
            <a:r>
              <a:rPr lang="en-US" dirty="0" err="1"/>
              <a:t>fill.alpha</a:t>
            </a:r>
            <a:r>
              <a:rPr lang="en-US" dirty="0"/>
              <a:t>=0.1,</a:t>
            </a:r>
          </a:p>
          <a:p>
            <a:r>
              <a:rPr lang="en-US" dirty="0"/>
              <a:t>        pooled=FALSE)</a:t>
            </a:r>
          </a:p>
        </p:txBody>
      </p:sp>
    </p:spTree>
    <p:extLst>
      <p:ext uri="{BB962C8B-B14F-4D97-AF65-F5344CB8AC3E}">
        <p14:creationId xmlns:p14="http://schemas.microsoft.com/office/powerpoint/2010/main" val="3759219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9399-0526-4FE3-AAB2-FFAD4F67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variance: Visual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5563A-4DC5-4B40-96D1-0FF0E8A7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E2F13BF-3661-4049-BF20-A214309D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4942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11882-63DE-4831-86A3-5FEF8A81B7E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easier to judge if all groups are centered at the grand mean in each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546D2-49A7-4936-BD35-C18327DF94CD}"/>
              </a:ext>
            </a:extLst>
          </p:cNvPr>
          <p:cNvSpPr txBox="1"/>
          <p:nvPr/>
        </p:nvSpPr>
        <p:spPr>
          <a:xfrm>
            <a:off x="533400" y="2133600"/>
            <a:ext cx="3581400" cy="175432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covEllipses</a:t>
            </a:r>
            <a:r>
              <a:rPr lang="en-US" dirty="0"/>
              <a:t>(</a:t>
            </a:r>
            <a:r>
              <a:rPr lang="en-US" dirty="0" err="1"/>
              <a:t>peng</a:t>
            </a:r>
            <a:r>
              <a:rPr lang="en-US" dirty="0"/>
              <a:t>[,3:6], </a:t>
            </a:r>
          </a:p>
          <a:p>
            <a:r>
              <a:rPr lang="en-US" dirty="0"/>
              <a:t>        group = </a:t>
            </a:r>
            <a:r>
              <a:rPr lang="en-US" dirty="0" err="1"/>
              <a:t>peng$species</a:t>
            </a:r>
            <a:r>
              <a:rPr lang="en-US" dirty="0"/>
              <a:t>, </a:t>
            </a:r>
          </a:p>
          <a:p>
            <a:r>
              <a:rPr lang="en-US" dirty="0"/>
              <a:t>        variables=1:4,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center=TRUE,              </a:t>
            </a:r>
          </a:p>
          <a:p>
            <a:r>
              <a:rPr lang="en-US" dirty="0"/>
              <a:t>        fill=TRUE, </a:t>
            </a:r>
            <a:r>
              <a:rPr lang="en-US" dirty="0" err="1"/>
              <a:t>fill.alpha</a:t>
            </a:r>
            <a:r>
              <a:rPr lang="en-US" dirty="0"/>
              <a:t>=0.1,</a:t>
            </a:r>
          </a:p>
          <a:p>
            <a:r>
              <a:rPr lang="en-US" dirty="0"/>
              <a:t>        pooled=FALSE)</a:t>
            </a:r>
          </a:p>
        </p:txBody>
      </p:sp>
    </p:spTree>
    <p:extLst>
      <p:ext uri="{BB962C8B-B14F-4D97-AF65-F5344CB8AC3E}">
        <p14:creationId xmlns:p14="http://schemas.microsoft.com/office/powerpoint/2010/main" val="4194664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8182-4532-4DB2-8FDA-B3623A6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variance: statistical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A2E3E-841B-4F4D-B6FC-779C0DB0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7168E-095B-4528-99F3-0525B02FB22A}"/>
              </a:ext>
            </a:extLst>
          </p:cNvPr>
          <p:cNvSpPr txBox="1"/>
          <p:nvPr/>
        </p:nvSpPr>
        <p:spPr>
          <a:xfrm>
            <a:off x="457200" y="1605280"/>
            <a:ext cx="8229600" cy="224676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anose="020B0509030504030204" pitchFamily="49" charset="0"/>
              </a:rPr>
              <a:t>&gt; 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heplots</a:t>
            </a:r>
            <a:r>
              <a:rPr lang="en-US" sz="14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::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leveneTests</a:t>
            </a:r>
            <a:r>
              <a:rPr lang="en-US" sz="1400" dirty="0">
                <a:latin typeface="Lucida Sans Typewriter" panose="020B0509030504030204" pitchFamily="49" charset="0"/>
              </a:rPr>
              <a:t>(</a:t>
            </a:r>
            <a:r>
              <a:rPr lang="en-US" sz="1400" dirty="0" err="1">
                <a:latin typeface="Lucida Sans Typewriter" panose="020B0509030504030204" pitchFamily="49" charset="0"/>
              </a:rPr>
              <a:t>peng</a:t>
            </a:r>
            <a:r>
              <a:rPr lang="en-US" sz="1400" dirty="0">
                <a:latin typeface="Lucida Sans Typewriter" panose="020B0509030504030204" pitchFamily="49" charset="0"/>
              </a:rPr>
              <a:t>[,3:6], group=</a:t>
            </a:r>
            <a:r>
              <a:rPr lang="en-US" sz="1400" dirty="0" err="1">
                <a:latin typeface="Lucida Sans Typewriter" panose="020B0509030504030204" pitchFamily="49" charset="0"/>
              </a:rPr>
              <a:t>peng$species</a:t>
            </a:r>
            <a:r>
              <a:rPr lang="en-US" sz="1400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Levene's</a:t>
            </a:r>
            <a:r>
              <a:rPr lang="en-US" sz="1400" dirty="0">
                <a:latin typeface="Lucida Sans Typewriter" panose="020B0509030504030204" pitchFamily="49" charset="0"/>
              </a:rPr>
              <a:t> Tests for Homogeneity of Variance (center = median)</a:t>
            </a:r>
          </a:p>
          <a:p>
            <a:endParaRPr lang="en-US" sz="1400" dirty="0">
              <a:latin typeface="Lucida Sans Typewriter" panose="020B0509030504030204" pitchFamily="49" charset="0"/>
            </a:endParaRPr>
          </a:p>
          <a:p>
            <a:r>
              <a:rPr lang="en-US" sz="1400" dirty="0">
                <a:latin typeface="Lucida Sans Typewriter" panose="020B0509030504030204" pitchFamily="49" charset="0"/>
              </a:rPr>
              <a:t>               df1 df2 F value </a:t>
            </a:r>
            <a:r>
              <a:rPr lang="en-US" sz="1400" dirty="0" err="1">
                <a:latin typeface="Lucida Sans Typewriter" panose="020B0509030504030204" pitchFamily="49" charset="0"/>
              </a:rPr>
              <a:t>Pr</a:t>
            </a:r>
            <a:r>
              <a:rPr lang="en-US" sz="1400" dirty="0">
                <a:latin typeface="Lucida Sans Typewriter" panose="020B0509030504030204" pitchFamily="49" charset="0"/>
              </a:rPr>
              <a:t>(&gt;F)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bill_length</a:t>
            </a:r>
            <a:r>
              <a:rPr lang="en-US" sz="1400" dirty="0">
                <a:latin typeface="Lucida Sans Typewriter" panose="020B0509030504030204" pitchFamily="49" charset="0"/>
              </a:rPr>
              <a:t>      2 330    2.29 0.1033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bill_depth</a:t>
            </a:r>
            <a:r>
              <a:rPr lang="en-US" sz="1400" dirty="0">
                <a:latin typeface="Lucida Sans Typewriter" panose="020B0509030504030204" pitchFamily="49" charset="0"/>
              </a:rPr>
              <a:t>       2 330    1.91 0.1494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flipper_length</a:t>
            </a:r>
            <a:r>
              <a:rPr lang="en-US" sz="1400" dirty="0">
                <a:latin typeface="Lucida Sans Typewriter" panose="020B0509030504030204" pitchFamily="49" charset="0"/>
              </a:rPr>
              <a:t>   2 330    0.44 0.6426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body_mass</a:t>
            </a:r>
            <a:r>
              <a:rPr lang="en-US" sz="1400" dirty="0">
                <a:latin typeface="Lucida Sans Typewriter" panose="020B0509030504030204" pitchFamily="49" charset="0"/>
              </a:rPr>
              <a:t>        2 330    5.13 0.0064 **</a:t>
            </a:r>
          </a:p>
          <a:p>
            <a:r>
              <a:rPr lang="en-US" sz="1400" dirty="0">
                <a:latin typeface="Lucida Sans Typewriter" panose="020B0509030504030204" pitchFamily="49" charset="0"/>
              </a:rPr>
              <a:t>---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Signif</a:t>
            </a:r>
            <a:r>
              <a:rPr lang="en-US" sz="1400" dirty="0">
                <a:latin typeface="Lucida Sans Typewriter" panose="020B05090305040302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A4D95-97C1-43F0-B72B-CFAEC3ED3872}"/>
              </a:ext>
            </a:extLst>
          </p:cNvPr>
          <p:cNvSpPr txBox="1"/>
          <p:nvPr/>
        </p:nvSpPr>
        <p:spPr>
          <a:xfrm>
            <a:off x="457200" y="4348480"/>
            <a:ext cx="7772400" cy="138499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anose="020B0509030504030204" pitchFamily="49" charset="0"/>
              </a:rPr>
              <a:t>&gt; 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heplots</a:t>
            </a:r>
            <a:r>
              <a:rPr lang="en-US" sz="14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::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boxM</a:t>
            </a:r>
            <a:r>
              <a:rPr lang="en-US" sz="1400" dirty="0">
                <a:latin typeface="Lucida Sans Typewriter" panose="020B0509030504030204" pitchFamily="49" charset="0"/>
              </a:rPr>
              <a:t>(</a:t>
            </a:r>
            <a:r>
              <a:rPr lang="en-US" sz="1400" dirty="0" err="1">
                <a:latin typeface="Lucida Sans Typewriter" panose="020B0509030504030204" pitchFamily="49" charset="0"/>
              </a:rPr>
              <a:t>peng</a:t>
            </a:r>
            <a:r>
              <a:rPr lang="en-US" sz="1400" dirty="0">
                <a:latin typeface="Lucida Sans Typewriter" panose="020B0509030504030204" pitchFamily="49" charset="0"/>
              </a:rPr>
              <a:t>[,3:6], group = </a:t>
            </a:r>
            <a:r>
              <a:rPr lang="en-US" sz="1400" dirty="0" err="1">
                <a:latin typeface="Lucida Sans Typewriter" panose="020B0509030504030204" pitchFamily="49" charset="0"/>
              </a:rPr>
              <a:t>peng$species</a:t>
            </a:r>
            <a:r>
              <a:rPr lang="en-US" sz="1400" dirty="0">
                <a:latin typeface="Lucida Sans Typewriter" panose="020B0509030504030204" pitchFamily="49" charset="0"/>
              </a:rPr>
              <a:t>)</a:t>
            </a:r>
          </a:p>
          <a:p>
            <a:endParaRPr lang="en-US" sz="1400" dirty="0">
              <a:latin typeface="Lucida Sans Typewriter" panose="020B0509030504030204" pitchFamily="49" charset="0"/>
            </a:endParaRPr>
          </a:p>
          <a:p>
            <a:r>
              <a:rPr lang="en-US" sz="1400" dirty="0">
                <a:latin typeface="Lucida Sans Typewriter" panose="020B0509030504030204" pitchFamily="49" charset="0"/>
              </a:rPr>
              <a:t>	Box's M-test for Homogeneity of Covariance Matrices</a:t>
            </a:r>
          </a:p>
          <a:p>
            <a:endParaRPr lang="en-US" sz="1400" dirty="0">
              <a:latin typeface="Lucida Sans Typewriter" panose="020B0509030504030204" pitchFamily="49" charset="0"/>
            </a:endParaRPr>
          </a:p>
          <a:p>
            <a:r>
              <a:rPr lang="en-US" sz="1400" dirty="0">
                <a:latin typeface="Lucida Sans Typewriter" panose="020B0509030504030204" pitchFamily="49" charset="0"/>
              </a:rPr>
              <a:t>data:  </a:t>
            </a:r>
            <a:r>
              <a:rPr lang="en-US" sz="1400" dirty="0" err="1">
                <a:latin typeface="Lucida Sans Typewriter" panose="020B0509030504030204" pitchFamily="49" charset="0"/>
              </a:rPr>
              <a:t>peng</a:t>
            </a:r>
            <a:r>
              <a:rPr lang="en-US" sz="1400" dirty="0">
                <a:latin typeface="Lucida Sans Typewriter" panose="020B0509030504030204" pitchFamily="49" charset="0"/>
              </a:rPr>
              <a:t>[, 3:6]</a:t>
            </a:r>
          </a:p>
          <a:p>
            <a:r>
              <a:rPr lang="en-US" sz="1400" dirty="0">
                <a:latin typeface="Lucida Sans Typewriter" panose="020B0509030504030204" pitchFamily="49" charset="0"/>
              </a:rPr>
              <a:t>Chi-</a:t>
            </a:r>
            <a:r>
              <a:rPr lang="en-US" sz="1400" dirty="0" err="1">
                <a:latin typeface="Lucida Sans Typewriter" panose="020B0509030504030204" pitchFamily="49" charset="0"/>
              </a:rPr>
              <a:t>Sq</a:t>
            </a:r>
            <a:r>
              <a:rPr lang="en-US" sz="1400" dirty="0">
                <a:latin typeface="Lucida Sans Typewriter" panose="020B0509030504030204" pitchFamily="49" charset="0"/>
              </a:rPr>
              <a:t> (approx.) = 75, df = 20, p-value = 3e-08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DB5F6-30ED-45A6-ACEC-7CCCEAE27BC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Levene</a:t>
            </a:r>
            <a:r>
              <a:rPr lang="en-US" dirty="0"/>
              <a:t> tests for each response variable separately: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8DD89-7D53-4091-95FF-56AFDB75BC9A}"/>
              </a:ext>
            </a:extLst>
          </p:cNvPr>
          <p:cNvSpPr txBox="1"/>
          <p:nvPr/>
        </p:nvSpPr>
        <p:spPr>
          <a:xfrm>
            <a:off x="457200" y="394499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Box’s M test: all responses together – equal variances &amp; correlations 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40D87-C815-4E52-9F74-4A0EB50C2C5B}"/>
              </a:ext>
            </a:extLst>
          </p:cNvPr>
          <p:cNvSpPr txBox="1"/>
          <p:nvPr/>
        </p:nvSpPr>
        <p:spPr>
          <a:xfrm>
            <a:off x="457200" y="589407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Box’s M test is highly sensitive to small </a:t>
            </a:r>
            <a:r>
              <a:rPr lang="en-US" dirty="0" err="1"/>
              <a:t>diff</a:t>
            </a:r>
            <a:r>
              <a:rPr lang="en-US" baseline="30000" dirty="0" err="1"/>
              <a:t>ces</a:t>
            </a:r>
            <a:r>
              <a:rPr lang="en-US" dirty="0"/>
              <a:t>; use </a:t>
            </a:r>
            <a:r>
              <a:rPr lang="en-US" dirty="0">
                <a:sym typeface="Symbol MT" panose="05050102010706020507" pitchFamily="18" charset="2"/>
              </a:rPr>
              <a:t> = 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91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AEF7-E474-4309-8420-829215D5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Multivariate normality: z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D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endParaRPr lang="en-US" baseline="30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D8DDE-C396-40BF-B433-CA56B241E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MVN &amp; outliers, </a:t>
            </a:r>
            <a:r>
              <a:rPr lang="en-US" sz="2400" dirty="0" err="1"/>
              <a:t>Mahalanobis</a:t>
            </a:r>
            <a:r>
              <a:rPr lang="en-US" sz="2400" dirty="0"/>
              <a:t> D</a:t>
            </a:r>
            <a:r>
              <a:rPr lang="en-US" sz="2400" baseline="30000" dirty="0"/>
              <a:t>2</a:t>
            </a:r>
            <a:r>
              <a:rPr lang="en-US" sz="2400" dirty="0"/>
              <a:t> generalizes z scores</a:t>
            </a:r>
          </a:p>
          <a:p>
            <a:r>
              <a:rPr lang="en-US" sz="1800" dirty="0"/>
              <a:t>1 variable: </a:t>
            </a:r>
            <a:r>
              <a:rPr lang="en-US" sz="1800" dirty="0" err="1"/>
              <a:t>z</a:t>
            </a:r>
            <a:r>
              <a:rPr lang="en-US" sz="1800" baseline="-25000" dirty="0" err="1"/>
              <a:t>i</a:t>
            </a:r>
            <a:r>
              <a:rPr lang="en-US" sz="1800" dirty="0"/>
              <a:t> = (x</a:t>
            </a:r>
            <a:r>
              <a:rPr lang="en-US" sz="1800" baseline="-25000" dirty="0"/>
              <a:t>i</a:t>
            </a:r>
            <a:r>
              <a:rPr lang="en-US" sz="1800" dirty="0"/>
              <a:t> – x</a:t>
            </a:r>
            <a:r>
              <a:rPr 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800" dirty="0"/>
              <a:t>)/s ~ N(0,1) or, z</a:t>
            </a:r>
            <a:r>
              <a:rPr lang="en-US" sz="1800" baseline="-25000" dirty="0"/>
              <a:t>i</a:t>
            </a:r>
            <a:r>
              <a:rPr lang="en-US" sz="1800" baseline="30000" dirty="0"/>
              <a:t>2</a:t>
            </a:r>
            <a:r>
              <a:rPr lang="en-US" sz="1800" dirty="0"/>
              <a:t> ~ </a:t>
            </a:r>
            <a:r>
              <a:rPr lang="el-GR" sz="1800" dirty="0"/>
              <a:t>χ</a:t>
            </a:r>
            <a:r>
              <a:rPr lang="en-US" sz="1800" baseline="30000" dirty="0"/>
              <a:t>2</a:t>
            </a:r>
            <a:r>
              <a:rPr lang="en-US" sz="1800" baseline="-25000" dirty="0"/>
              <a:t>(1)</a:t>
            </a:r>
            <a:r>
              <a:rPr lang="en-US" sz="1800" dirty="0"/>
              <a:t> </a:t>
            </a:r>
          </a:p>
          <a:p>
            <a:r>
              <a:rPr lang="en-US" sz="1800" dirty="0"/>
              <a:t>2 variables, uncorrelated: squared distance from mean is </a:t>
            </a:r>
          </a:p>
          <a:p>
            <a:pPr marL="0" indent="0">
              <a:buNone/>
            </a:pPr>
            <a:r>
              <a:rPr lang="en-US" sz="1800" dirty="0"/>
              <a:t>              D</a:t>
            </a:r>
            <a:r>
              <a:rPr lang="en-US" sz="1800" baseline="-25000" dirty="0"/>
              <a:t>i</a:t>
            </a:r>
            <a:r>
              <a:rPr lang="en-US" sz="1800" baseline="30000" dirty="0"/>
              <a:t>2</a:t>
            </a:r>
            <a:r>
              <a:rPr lang="en-US" sz="1800" dirty="0"/>
              <a:t> = z</a:t>
            </a:r>
            <a:r>
              <a:rPr lang="en-US" sz="1800" baseline="-25000" dirty="0"/>
              <a:t>i1</a:t>
            </a:r>
            <a:r>
              <a:rPr lang="en-US" sz="1800" baseline="30000" dirty="0"/>
              <a:t>2</a:t>
            </a:r>
            <a:r>
              <a:rPr lang="en-US" sz="1800" dirty="0"/>
              <a:t> + z</a:t>
            </a:r>
            <a:r>
              <a:rPr lang="en-US" sz="1800" baseline="-25000" dirty="0"/>
              <a:t>i2</a:t>
            </a:r>
            <a:r>
              <a:rPr lang="en-US" sz="1800" baseline="30000" dirty="0"/>
              <a:t>2 </a:t>
            </a:r>
            <a:r>
              <a:rPr lang="en-US" sz="1800" dirty="0"/>
              <a:t> ~ </a:t>
            </a:r>
            <a:r>
              <a:rPr lang="el-GR" sz="1800" dirty="0"/>
              <a:t>χ</a:t>
            </a:r>
            <a:r>
              <a:rPr lang="en-US" sz="1800" baseline="30000" dirty="0"/>
              <a:t>2</a:t>
            </a:r>
            <a:r>
              <a:rPr lang="en-US" sz="1800" baseline="-25000" dirty="0"/>
              <a:t>(2)</a:t>
            </a:r>
            <a:r>
              <a:rPr lang="en-US" sz="1800" dirty="0"/>
              <a:t> </a:t>
            </a:r>
            <a:endParaRPr lang="en-US" sz="1800" baseline="30000" dirty="0"/>
          </a:p>
          <a:p>
            <a:r>
              <a:rPr lang="en-US" sz="1800" dirty="0"/>
              <a:t>p variables: D</a:t>
            </a:r>
            <a:r>
              <a:rPr lang="en-US" sz="1800" baseline="-25000" dirty="0"/>
              <a:t>i</a:t>
            </a:r>
            <a:r>
              <a:rPr lang="en-US" sz="1800" baseline="30000" dirty="0"/>
              <a:t>2</a:t>
            </a:r>
            <a:r>
              <a:rPr lang="en-US" sz="1800" dirty="0"/>
              <a:t> = </a:t>
            </a:r>
            <a:r>
              <a:rPr lang="en-US" sz="1800" dirty="0" err="1"/>
              <a:t>Mahalanobis</a:t>
            </a:r>
            <a:r>
              <a:rPr lang="en-US" sz="1800" dirty="0"/>
              <a:t> squared distance of x</a:t>
            </a:r>
            <a:r>
              <a:rPr lang="en-US" sz="1800" baseline="-25000" dirty="0"/>
              <a:t>i </a:t>
            </a:r>
            <a:r>
              <a:rPr lang="en-US" sz="1800" dirty="0"/>
              <a:t> from centroid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4D2E5-95F9-4786-9C70-B95E8343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7EF218-6BE1-4BC1-8E1C-9EE7E8075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6201"/>
            <a:ext cx="7645565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B99D5-E6D3-4262-94D3-811E92DD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79020"/>
            <a:ext cx="3847809" cy="4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1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CF89-8194-414A-9D15-25D226B5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Chi-squared QQ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8CBB-2403-452F-B93B-ECA8ACCC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QQ plot of ordered distances, D</a:t>
            </a:r>
            <a:r>
              <a:rPr lang="en-US" sz="2400" baseline="30000" dirty="0"/>
              <a:t>2</a:t>
            </a:r>
            <a:r>
              <a:rPr lang="en-US" sz="2400" baseline="-25000" dirty="0"/>
              <a:t>(i) </a:t>
            </a:r>
            <a:r>
              <a:rPr lang="en-US" sz="2400" dirty="0"/>
              <a:t>vs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(p)</a:t>
            </a:r>
            <a:r>
              <a:rPr lang="en-US" sz="2400" dirty="0"/>
              <a:t> quantiles should plot as a 45</a:t>
            </a:r>
            <a:r>
              <a:rPr lang="en-US" sz="2400" baseline="30000" dirty="0"/>
              <a:t>o</a:t>
            </a:r>
            <a:r>
              <a:rPr lang="en-US" sz="2400" dirty="0"/>
              <a:t> line through origin if MVN</a:t>
            </a:r>
          </a:p>
          <a:p>
            <a:r>
              <a:rPr lang="en-US" sz="2400" dirty="0"/>
              <a:t>Multivariate outliers: outside the envelope</a:t>
            </a:r>
          </a:p>
          <a:p>
            <a:r>
              <a:rPr lang="en-US" sz="2400" dirty="0"/>
              <a:t>Here: both cases check out as OK: no outliers, MVN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E987A-DF14-4E64-984C-521C4D39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F77899B-F083-44EF-844C-A7263EAFB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3469640"/>
            <a:ext cx="7463677" cy="329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FBFAE-7229-4FC6-AF66-BBC1F09F69BC}"/>
              </a:ext>
            </a:extLst>
          </p:cNvPr>
          <p:cNvSpPr txBox="1"/>
          <p:nvPr/>
        </p:nvSpPr>
        <p:spPr>
          <a:xfrm>
            <a:off x="838200" y="2971800"/>
            <a:ext cx="4114800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heplots</a:t>
            </a:r>
            <a:r>
              <a:rPr lang="en-US" dirty="0"/>
              <a:t>::</a:t>
            </a:r>
            <a:r>
              <a:rPr lang="en-US" dirty="0" err="1"/>
              <a:t>cqplot</a:t>
            </a:r>
            <a:r>
              <a:rPr lang="en-US" dirty="0"/>
              <a:t>(df, </a:t>
            </a:r>
            <a:r>
              <a:rPr lang="en-US" dirty="0" err="1"/>
              <a:t>id.n</a:t>
            </a:r>
            <a:r>
              <a:rPr lang="en-US" dirty="0"/>
              <a:t>=3)</a:t>
            </a:r>
          </a:p>
        </p:txBody>
      </p:sp>
    </p:spTree>
    <p:extLst>
      <p:ext uri="{BB962C8B-B14F-4D97-AF65-F5344CB8AC3E}">
        <p14:creationId xmlns:p14="http://schemas.microsoft.com/office/powerpoint/2010/main" val="395266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14B9-2623-4761-A144-69C49F38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Penguins: MVN &amp; outliers</a:t>
            </a:r>
          </a:p>
        </p:txBody>
      </p:sp>
      <p:pic>
        <p:nvPicPr>
          <p:cNvPr id="6" name="Picture 5" descr="Emperor penguins on ice">
            <a:extLst>
              <a:ext uri="{FF2B5EF4-FFF2-40B4-BE49-F238E27FC236}">
                <a16:creationId xmlns:a16="http://schemas.microsoft.com/office/drawing/2014/main" id="{59568587-076E-EE42-61AF-F1AC42936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3"/>
          <a:stretch/>
        </p:blipFill>
        <p:spPr>
          <a:xfrm>
            <a:off x="457200" y="1143000"/>
            <a:ext cx="8229600" cy="51816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233EC-7667-4EB3-B08D-367887B9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463B-B820-42EF-8B16-2EA157AFA158}"/>
              </a:ext>
            </a:extLst>
          </p:cNvPr>
          <p:cNvSpPr txBox="1"/>
          <p:nvPr/>
        </p:nvSpPr>
        <p:spPr>
          <a:xfrm>
            <a:off x="5562600" y="1676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penguins normal?</a:t>
            </a:r>
          </a:p>
          <a:p>
            <a:r>
              <a:rPr lang="en-US" dirty="0">
                <a:solidFill>
                  <a:schemeClr val="bg1"/>
                </a:solidFill>
              </a:rPr>
              <a:t>Can you spot the outlier?</a:t>
            </a:r>
          </a:p>
        </p:txBody>
      </p:sp>
    </p:spTree>
    <p:extLst>
      <p:ext uri="{BB962C8B-B14F-4D97-AF65-F5344CB8AC3E}">
        <p14:creationId xmlns:p14="http://schemas.microsoft.com/office/powerpoint/2010/main" val="1739727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B15482-661D-40CA-8538-DB4C6251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MVN &amp; outliers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FCE63-F53E-4896-8D17-E1D27717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 descr="Emperor penguins on ice">
            <a:extLst>
              <a:ext uri="{FF2B5EF4-FFF2-40B4-BE49-F238E27FC236}">
                <a16:creationId xmlns:a16="http://schemas.microsoft.com/office/drawing/2014/main" id="{93C1EE65-8020-4C41-B5FA-815CA425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3"/>
          <a:stretch/>
        </p:blipFill>
        <p:spPr>
          <a:xfrm>
            <a:off x="457200" y="1143000"/>
            <a:ext cx="8229600" cy="51816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0BA4F-5699-48F4-B76D-27E78E7A1FC6}"/>
              </a:ext>
            </a:extLst>
          </p:cNvPr>
          <p:cNvSpPr txBox="1"/>
          <p:nvPr/>
        </p:nvSpPr>
        <p:spPr>
          <a:xfrm>
            <a:off x="5284575" y="1600200"/>
            <a:ext cx="3402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Are penguins normal?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Can you spot the outlier?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914D7-45D9-4619-A314-4A15DF2DF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71" y="3317924"/>
            <a:ext cx="304762" cy="723810"/>
          </a:xfrm>
          <a:prstGeom prst="rect">
            <a:avLst/>
          </a:prstGeom>
        </p:spPr>
      </p:pic>
      <p:pic>
        <p:nvPicPr>
          <p:cNvPr id="12" name="Picture 11" descr="A picture containing penguin, bird, aquatic bird, line&#10;&#10;Description automatically generated">
            <a:extLst>
              <a:ext uri="{FF2B5EF4-FFF2-40B4-BE49-F238E27FC236}">
                <a16:creationId xmlns:a16="http://schemas.microsoft.com/office/drawing/2014/main" id="{94C7265A-EED7-456B-8E63-7F79DA9D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02050"/>
            <a:ext cx="828571" cy="685714"/>
          </a:xfrm>
          <a:prstGeom prst="rect">
            <a:avLst/>
          </a:prstGeom>
        </p:spPr>
      </p:pic>
      <p:pic>
        <p:nvPicPr>
          <p:cNvPr id="14" name="Picture 13" descr="A picture containing penguin, bird, aquatic bird, line&#10;&#10;Description automatically generated">
            <a:extLst>
              <a:ext uri="{FF2B5EF4-FFF2-40B4-BE49-F238E27FC236}">
                <a16:creationId xmlns:a16="http://schemas.microsoft.com/office/drawing/2014/main" id="{6AB70143-6C2F-4E4B-BA10-4D0B68A75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64" y="3529035"/>
            <a:ext cx="828571" cy="685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0A56E-94FB-4C4B-9751-F3FA0DC78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13" y="3962400"/>
            <a:ext cx="304762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76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14B9-2623-4761-A144-69C49F38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Penguins: MVN &amp; 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233EC-7667-4EB3-B08D-367887B9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8DF75-D080-43FE-8F6E-65A0FA10BD3A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heplots</a:t>
            </a:r>
            <a:r>
              <a:rPr lang="en-US" dirty="0"/>
              <a:t>::</a:t>
            </a:r>
            <a:r>
              <a:rPr lang="en-US" dirty="0" err="1"/>
              <a:t>cqplot</a:t>
            </a:r>
            <a:r>
              <a:rPr lang="en-US" dirty="0"/>
              <a:t>(</a:t>
            </a:r>
            <a:r>
              <a:rPr lang="en-US" dirty="0" err="1"/>
              <a:t>peng.mlm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  </a:t>
            </a:r>
            <a:r>
              <a:rPr lang="en-US" dirty="0" err="1"/>
              <a:t>id.n</a:t>
            </a:r>
            <a:r>
              <a:rPr lang="en-US" dirty="0"/>
              <a:t> = 3, conf=0.999)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FB6968-A2E6-494F-969B-63E7606E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1188720"/>
            <a:ext cx="384048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5540B-196A-4B6D-A37F-91D107CFF493}"/>
              </a:ext>
            </a:extLst>
          </p:cNvPr>
          <p:cNvSpPr txBox="1"/>
          <p:nvPr/>
        </p:nvSpPr>
        <p:spPr>
          <a:xfrm>
            <a:off x="538480" y="3723640"/>
            <a:ext cx="4346448" cy="206210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peng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(species) |&gt;  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solidFill>
                  <a:srgbClr val="FF0000"/>
                </a:solidFill>
              </a:rPr>
              <a:t>mahalanobis_distance</a:t>
            </a:r>
            <a:r>
              <a:rPr lang="en-US" sz="1600" dirty="0"/>
              <a:t>(</a:t>
            </a:r>
            <a:r>
              <a:rPr lang="en-US" sz="1600" dirty="0" err="1"/>
              <a:t>bill_length:body_mass</a:t>
            </a:r>
            <a:r>
              <a:rPr lang="en-US" sz="1600" dirty="0"/>
              <a:t>)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tibble</a:t>
            </a:r>
            <a:r>
              <a:rPr lang="en-US" sz="1600" dirty="0"/>
              <a:t>::</a:t>
            </a:r>
            <a:r>
              <a:rPr lang="en-US" sz="1600" dirty="0" err="1"/>
              <a:t>rownames_to_column</a:t>
            </a:r>
            <a:r>
              <a:rPr lang="en-US" sz="1600" dirty="0"/>
              <a:t>() |&gt;</a:t>
            </a:r>
          </a:p>
          <a:p>
            <a:r>
              <a:rPr lang="en-US" sz="1600" dirty="0"/>
              <a:t>  mutate(across(</a:t>
            </a:r>
            <a:r>
              <a:rPr lang="en-US" sz="1600" dirty="0" err="1"/>
              <a:t>bill_length:body_mass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.</a:t>
            </a:r>
            <a:r>
              <a:rPr lang="en-US" sz="1600" dirty="0" err="1"/>
              <a:t>fns</a:t>
            </a:r>
            <a:r>
              <a:rPr lang="en-US" sz="1600" dirty="0"/>
              <a:t>= </a:t>
            </a:r>
            <a:r>
              <a:rPr lang="en-US" sz="1600" dirty="0">
                <a:solidFill>
                  <a:srgbClr val="FF0000"/>
                </a:solidFill>
              </a:rPr>
              <a:t>scale</a:t>
            </a:r>
            <a:r>
              <a:rPr lang="en-US" sz="1600" dirty="0"/>
              <a:t>)) |&gt;</a:t>
            </a:r>
          </a:p>
          <a:p>
            <a:r>
              <a:rPr lang="en-US" sz="1600" dirty="0"/>
              <a:t>  filter(</a:t>
            </a:r>
            <a:r>
              <a:rPr lang="en-US" sz="1600" dirty="0" err="1">
                <a:solidFill>
                  <a:srgbClr val="FF0000"/>
                </a:solidFill>
              </a:rPr>
              <a:t>is.outlier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== TRUE)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as.data.frame</a:t>
            </a:r>
            <a:r>
              <a:rPr lang="en-US" sz="16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A6149-C783-4C7F-AF61-2D9E10DD8AFA}"/>
              </a:ext>
            </a:extLst>
          </p:cNvPr>
          <p:cNvSpPr txBox="1"/>
          <p:nvPr/>
        </p:nvSpPr>
        <p:spPr>
          <a:xfrm>
            <a:off x="533400" y="6045200"/>
            <a:ext cx="76200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rowname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bill_length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bill_depth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flipper_length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body_mass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mahal.dist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is.outlier</a:t>
            </a:r>
            <a:endParaRPr lang="en-US" sz="1200" dirty="0">
              <a:latin typeface="Lucida Sans Typewriter" panose="020B0509030504030204" pitchFamily="49" charset="0"/>
            </a:endParaRPr>
          </a:p>
          <a:p>
            <a:r>
              <a:rPr lang="en-US" sz="1200" dirty="0">
                <a:latin typeface="Lucida Sans Typewriter" panose="020B0509030504030204" pitchFamily="49" charset="0"/>
              </a:rPr>
              <a:t>1     283   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2.561</a:t>
            </a:r>
            <a:r>
              <a:rPr lang="en-US" sz="1200" dirty="0">
                <a:latin typeface="Lucida Sans Typewriter" panose="020B0509030504030204" pitchFamily="49" charset="0"/>
              </a:rPr>
              <a:t>     0.3225         -1.425   -0.6297      27.76       TRUE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C6E68-7CC4-4632-AD1E-3B611DB6F6F7}"/>
              </a:ext>
            </a:extLst>
          </p:cNvPr>
          <p:cNvSpPr txBox="1"/>
          <p:nvPr/>
        </p:nvSpPr>
        <p:spPr>
          <a:xfrm>
            <a:off x="533400" y="237744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D</a:t>
            </a:r>
            <a:r>
              <a:rPr lang="en-US" baseline="30000" dirty="0"/>
              <a:t>2</a:t>
            </a:r>
            <a:r>
              <a:rPr lang="en-US" dirty="0"/>
              <a:t> values  </a:t>
            </a:r>
          </a:p>
          <a:p>
            <a:r>
              <a:rPr lang="en-US" dirty="0"/>
              <a:t>     with </a:t>
            </a:r>
            <a:r>
              <a:rPr lang="en-US" dirty="0" err="1"/>
              <a:t>rstatix</a:t>
            </a:r>
            <a:r>
              <a:rPr lang="en-US" dirty="0"/>
              <a:t>::</a:t>
            </a:r>
            <a:r>
              <a:rPr lang="en-US" dirty="0" err="1"/>
              <a:t>mahalanobis_distance</a:t>
            </a:r>
            <a:endParaRPr lang="en-US" dirty="0"/>
          </a:p>
          <a:p>
            <a:r>
              <a:rPr lang="en-US" dirty="0"/>
              <a:t>Find z-scores</a:t>
            </a:r>
          </a:p>
          <a:p>
            <a:r>
              <a:rPr lang="en-US" dirty="0"/>
              <a:t>Select outliers (</a:t>
            </a:r>
            <a:r>
              <a:rPr lang="en-US" dirty="0" err="1"/>
              <a:t>is.outlier</a:t>
            </a:r>
            <a:r>
              <a:rPr lang="en-US" dirty="0"/>
              <a:t>==TRUE)</a:t>
            </a:r>
          </a:p>
        </p:txBody>
      </p:sp>
    </p:spTree>
    <p:extLst>
      <p:ext uri="{BB962C8B-B14F-4D97-AF65-F5344CB8AC3E}">
        <p14:creationId xmlns:p14="http://schemas.microsoft.com/office/powerpoint/2010/main" val="6303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Sums of squares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Hypothesis tests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214988"/>
              </p:ext>
            </p:extLst>
          </p:nvPr>
        </p:nvGraphicFramePr>
        <p:xfrm>
          <a:off x="2362200" y="1143000"/>
          <a:ext cx="3341076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1143000" imgH="330120" progId="Equation.DSMT4">
                  <p:embed/>
                </p:oleObj>
              </mc:Choice>
              <mc:Fallback>
                <p:oleObj name="Equation" r:id="rId3" imgW="11430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1143000"/>
                        <a:ext cx="3341076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376971"/>
              </p:ext>
            </p:extLst>
          </p:nvPr>
        </p:nvGraphicFramePr>
        <p:xfrm>
          <a:off x="6865938" y="1260475"/>
          <a:ext cx="15970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5" imgW="1244520" imgH="291960" progId="Equation.DSMT4">
                  <p:embed/>
                </p:oleObj>
              </mc:Choice>
              <mc:Fallback>
                <p:oleObj name="Equation" r:id="rId5" imgW="12445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938" y="1260475"/>
                        <a:ext cx="15970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48400" y="16764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matrix of predictors, factors, 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C40FA-6AE6-410B-975E-3FE9713431E0}"/>
              </a:ext>
            </a:extLst>
          </p:cNvPr>
          <p:cNvGrpSpPr/>
          <p:nvPr/>
        </p:nvGrpSpPr>
        <p:grpSpPr>
          <a:xfrm>
            <a:off x="2513704" y="2782350"/>
            <a:ext cx="3810000" cy="1332450"/>
            <a:chOff x="2513704" y="2782350"/>
            <a:chExt cx="3810000" cy="133245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0804300"/>
                </p:ext>
              </p:extLst>
            </p:nvPr>
          </p:nvGraphicFramePr>
          <p:xfrm>
            <a:off x="2513704" y="2971800"/>
            <a:ext cx="38100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Equation" r:id="rId7" imgW="2286000" imgH="685800" progId="Equation.DSMT4">
                    <p:embed/>
                  </p:oleObj>
                </mc:Choice>
                <mc:Fallback>
                  <p:oleObj name="Equation" r:id="rId7" imgW="2286000" imgH="6858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704" y="2971800"/>
                          <a:ext cx="3810000" cy="1143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8EFCCA-3865-4E6F-AFC3-51BA971D0B4F}"/>
                </a:ext>
              </a:extLst>
            </p:cNvPr>
            <p:cNvSpPr txBox="1"/>
            <p:nvPr/>
          </p:nvSpPr>
          <p:spPr>
            <a:xfrm>
              <a:off x="3581400" y="2782350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fit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B1026B-A322-4AFB-97D9-C4444F4AC32F}"/>
                </a:ext>
              </a:extLst>
            </p:cNvPr>
            <p:cNvSpPr txBox="1"/>
            <p:nvPr/>
          </p:nvSpPr>
          <p:spPr>
            <a:xfrm>
              <a:off x="5105400" y="2788331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residuals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55A3F-A035-4073-98CC-B8472B8E5F08}"/>
                </a:ext>
              </a:extLst>
            </p:cNvPr>
            <p:cNvSpPr txBox="1"/>
            <p:nvPr/>
          </p:nvSpPr>
          <p:spPr>
            <a:xfrm>
              <a:off x="2513704" y="278235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data</a:t>
              </a:r>
            </a:p>
          </p:txBody>
        </p:sp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1881DA-25BE-4E24-A2AA-E940F1CAC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5437"/>
              </p:ext>
            </p:extLst>
          </p:nvPr>
        </p:nvGraphicFramePr>
        <p:xfrm>
          <a:off x="2476821" y="1890408"/>
          <a:ext cx="3832574" cy="38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9" imgW="2425680" imgH="241200" progId="Equation.DSMT4">
                  <p:embed/>
                </p:oleObj>
              </mc:Choice>
              <mc:Fallback>
                <p:oleObj name="Equation" r:id="rId9" imgW="2425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76821" y="1890408"/>
                        <a:ext cx="3832574" cy="381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B22618B-29C3-495F-A89C-6DD066A1B8CA}"/>
              </a:ext>
            </a:extLst>
          </p:cNvPr>
          <p:cNvGrpSpPr/>
          <p:nvPr/>
        </p:nvGrpSpPr>
        <p:grpSpPr>
          <a:xfrm>
            <a:off x="2187575" y="4495800"/>
            <a:ext cx="6651625" cy="1727775"/>
            <a:chOff x="2187575" y="4495800"/>
            <a:chExt cx="6651625" cy="1727775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440120"/>
                </p:ext>
              </p:extLst>
            </p:nvPr>
          </p:nvGraphicFramePr>
          <p:xfrm>
            <a:off x="2187575" y="4648200"/>
            <a:ext cx="2333625" cy="72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" name="Equation" r:id="rId11" imgW="1396800" imgH="431640" progId="Equation.DSMT4">
                    <p:embed/>
                  </p:oleObj>
                </mc:Choice>
                <mc:Fallback>
                  <p:oleObj name="Equation" r:id="rId11" imgW="139680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87575" y="4648200"/>
                          <a:ext cx="2333625" cy="720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5562600" y="4495800"/>
              <a:ext cx="327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How big is </a:t>
              </a:r>
              <a:r>
                <a:rPr lang="en-US" sz="1600" dirty="0">
                  <a:solidFill>
                    <a:srgbClr val="FF0000"/>
                  </a:solidFill>
                </a:rPr>
                <a:t>hypothesis</a:t>
              </a:r>
              <a:r>
                <a:rPr lang="en-US" sz="1600" dirty="0"/>
                <a:t> variation relative to </a:t>
              </a:r>
              <a:r>
                <a:rPr lang="en-US" sz="1600" dirty="0">
                  <a:solidFill>
                    <a:srgbClr val="FF0000"/>
                  </a:solidFill>
                </a:rPr>
                <a:t>error</a:t>
              </a:r>
              <a:r>
                <a:rPr lang="en-US" sz="1600" dirty="0"/>
                <a:t> variation?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9B35AC-768F-453C-B273-C3AF494D47D0}"/>
                </a:ext>
              </a:extLst>
            </p:cNvPr>
            <p:cNvSpPr txBox="1"/>
            <p:nvPr/>
          </p:nvSpPr>
          <p:spPr>
            <a:xfrm>
              <a:off x="4038600" y="5638800"/>
              <a:ext cx="1664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mean square </a:t>
              </a:r>
              <a:r>
                <a:rPr lang="en-US" sz="1600" dirty="0"/>
                <a:t>is a variance estimate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6B5452-B4B9-476E-A010-9DC6B479AF07}"/>
                </a:ext>
              </a:extLst>
            </p:cNvPr>
            <p:cNvCxnSpPr/>
            <p:nvPr/>
          </p:nvCxnSpPr>
          <p:spPr>
            <a:xfrm flipV="1">
              <a:off x="4191000" y="5368925"/>
              <a:ext cx="0" cy="26987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6678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3AC0-19E8-48F4-9851-27663F0E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MVN: Numerical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BDA7B-17B9-471F-994C-E4916AEC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Shapiro-Wilk test</a:t>
            </a:r>
          </a:p>
          <a:p>
            <a:pPr lvl="1"/>
            <a:r>
              <a:rPr lang="en-US" sz="2400" dirty="0"/>
              <a:t>Originally for univariate normality: stats::</a:t>
            </a:r>
            <a:r>
              <a:rPr lang="en-US" sz="2400" dirty="0" err="1"/>
              <a:t>shapiro.test</a:t>
            </a:r>
            <a:r>
              <a:rPr lang="en-US" sz="2400" dirty="0"/>
              <a:t>()</a:t>
            </a:r>
          </a:p>
          <a:p>
            <a:pPr lvl="1"/>
            <a:r>
              <a:rPr lang="en-US" sz="2400" dirty="0"/>
              <a:t>Multivariate version:  </a:t>
            </a:r>
            <a:r>
              <a:rPr lang="en-US" sz="2400" dirty="0" err="1"/>
              <a:t>rstatix</a:t>
            </a:r>
            <a:r>
              <a:rPr lang="en-US" sz="2400" dirty="0"/>
              <a:t>::</a:t>
            </a:r>
            <a:r>
              <a:rPr lang="en-US" sz="2400" dirty="0" err="1"/>
              <a:t>mshapiro_test</a:t>
            </a:r>
            <a:r>
              <a:rPr lang="en-US" sz="2400" dirty="0"/>
              <a:t>()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 err="1"/>
              <a:t>Mardia</a:t>
            </a:r>
            <a:r>
              <a:rPr lang="en-US" sz="2800" dirty="0"/>
              <a:t> test: multivariate skewness &amp; kurtosis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But: these are overly-sensitive; MLM is relatively robust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FB116-3D43-4E8E-A7CB-33A6E486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1EFFC-BF2D-4FCF-867C-3F68F4243314}"/>
              </a:ext>
            </a:extLst>
          </p:cNvPr>
          <p:cNvSpPr txBox="1"/>
          <p:nvPr/>
        </p:nvSpPr>
        <p:spPr>
          <a:xfrm>
            <a:off x="838200" y="2743200"/>
            <a:ext cx="35814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peng</a:t>
            </a:r>
            <a:r>
              <a:rPr lang="en-US" sz="1600" dirty="0"/>
              <a:t> |&gt;</a:t>
            </a:r>
          </a:p>
          <a:p>
            <a:r>
              <a:rPr lang="en-US" sz="1600" dirty="0"/>
              <a:t>  select(</a:t>
            </a:r>
            <a:r>
              <a:rPr lang="en-US" sz="1600" dirty="0" err="1"/>
              <a:t>bill_length</a:t>
            </a:r>
            <a:r>
              <a:rPr lang="en-US" sz="1600" dirty="0"/>
              <a:t> : </a:t>
            </a:r>
            <a:r>
              <a:rPr lang="en-US" sz="1600" dirty="0" err="1"/>
              <a:t>body_mass</a:t>
            </a:r>
            <a:r>
              <a:rPr lang="en-US" sz="1600" dirty="0"/>
              <a:t>)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rstatix</a:t>
            </a:r>
            <a:r>
              <a:rPr lang="en-US" sz="1600" dirty="0"/>
              <a:t>::</a:t>
            </a:r>
            <a:r>
              <a:rPr lang="en-US" sz="1600" dirty="0" err="1"/>
              <a:t>mshapiro_test</a:t>
            </a:r>
            <a:r>
              <a:rPr lang="en-US" sz="16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5DCF7-9B3E-4EE7-9E3B-8443D35B318C}"/>
              </a:ext>
            </a:extLst>
          </p:cNvPr>
          <p:cNvSpPr txBox="1"/>
          <p:nvPr/>
        </p:nvSpPr>
        <p:spPr>
          <a:xfrm>
            <a:off x="5105400" y="2739390"/>
            <a:ext cx="32766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0"/>
              </a:rPr>
              <a:t># A </a:t>
            </a:r>
            <a:r>
              <a:rPr lang="en-US" sz="1200" dirty="0" err="1">
                <a:latin typeface="Lucida Sans Typewriter" panose="020B0509030504030204" pitchFamily="49" charset="0"/>
              </a:rPr>
              <a:t>tibble</a:t>
            </a:r>
            <a:r>
              <a:rPr lang="en-US" sz="1200" dirty="0">
                <a:latin typeface="Lucida Sans Typewriter" panose="020B0509030504030204" pitchFamily="49" charset="0"/>
              </a:rPr>
              <a:t>: 1 x 2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  statistic   </a:t>
            </a:r>
            <a:r>
              <a:rPr lang="en-US" sz="1200" dirty="0" err="1">
                <a:latin typeface="Lucida Sans Typewriter" panose="020B0509030504030204" pitchFamily="49" charset="0"/>
              </a:rPr>
              <a:t>p.value</a:t>
            </a:r>
            <a:endParaRPr lang="en-US" sz="1200" dirty="0">
              <a:latin typeface="Lucida Sans Typewriter" panose="020B0509030504030204" pitchFamily="49" charset="0"/>
            </a:endParaRPr>
          </a:p>
          <a:p>
            <a:r>
              <a:rPr lang="en-US" sz="1200" dirty="0">
                <a:latin typeface="Lucida Sans Typewriter" panose="020B0509030504030204" pitchFamily="49" charset="0"/>
              </a:rPr>
              <a:t>      &lt;</a:t>
            </a:r>
            <a:r>
              <a:rPr lang="en-US" sz="1200" dirty="0" err="1">
                <a:latin typeface="Lucida Sans Typewriter" panose="020B0509030504030204" pitchFamily="49" charset="0"/>
              </a:rPr>
              <a:t>dbl</a:t>
            </a:r>
            <a:r>
              <a:rPr lang="en-US" sz="1200" dirty="0">
                <a:latin typeface="Lucida Sans Typewriter" panose="020B0509030504030204" pitchFamily="49" charset="0"/>
              </a:rPr>
              <a:t>&gt;     &lt;</a:t>
            </a:r>
            <a:r>
              <a:rPr lang="en-US" sz="1200" dirty="0" err="1">
                <a:latin typeface="Lucida Sans Typewriter" panose="020B0509030504030204" pitchFamily="49" charset="0"/>
              </a:rPr>
              <a:t>dbl</a:t>
            </a:r>
            <a:r>
              <a:rPr lang="en-US" sz="1200" dirty="0">
                <a:latin typeface="Lucida Sans Typewriter" panose="020B0509030504030204" pitchFamily="49" charset="0"/>
              </a:rPr>
              <a:t>&gt;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1     0.978 0.0000484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B794F-5315-40F0-9191-434E42A38FC3}"/>
              </a:ext>
            </a:extLst>
          </p:cNvPr>
          <p:cNvSpPr txBox="1"/>
          <p:nvPr/>
        </p:nvSpPr>
        <p:spPr>
          <a:xfrm>
            <a:off x="838200" y="4244975"/>
            <a:ext cx="35814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res &lt;- MVN::</a:t>
            </a:r>
            <a:r>
              <a:rPr lang="en-US" sz="1600" dirty="0" err="1"/>
              <a:t>mvn</a:t>
            </a:r>
            <a:r>
              <a:rPr lang="en-US" sz="1600" dirty="0"/>
              <a:t>(data = </a:t>
            </a:r>
            <a:r>
              <a:rPr lang="en-US" sz="1600" dirty="0" err="1"/>
              <a:t>peng</a:t>
            </a:r>
            <a:r>
              <a:rPr lang="en-US" sz="1600" dirty="0"/>
              <a:t>[,c(3:6)],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mvnTest</a:t>
            </a:r>
            <a:r>
              <a:rPr lang="en-US" sz="1600" dirty="0"/>
              <a:t>="</a:t>
            </a:r>
            <a:r>
              <a:rPr lang="en-US" sz="1600" dirty="0" err="1"/>
              <a:t>mardia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res$multivariateNormality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EA915-FE93-47F2-AC50-F2ECD483FE82}"/>
              </a:ext>
            </a:extLst>
          </p:cNvPr>
          <p:cNvSpPr txBox="1"/>
          <p:nvPr/>
        </p:nvSpPr>
        <p:spPr>
          <a:xfrm>
            <a:off x="4566920" y="4244975"/>
            <a:ext cx="427228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ucida Sans Typewriter" panose="020B0509030504030204" pitchFamily="49" charset="0"/>
              </a:rPr>
              <a:t>             Test Statistic   p value Result</a:t>
            </a:r>
          </a:p>
          <a:p>
            <a:r>
              <a:rPr lang="pt-BR" sz="1200" dirty="0">
                <a:latin typeface="Lucida Sans Typewriter" panose="020B0509030504030204" pitchFamily="49" charset="0"/>
              </a:rPr>
              <a:t>1 Mardia Skewness    127.42   &lt; 0.001     NO</a:t>
            </a:r>
          </a:p>
          <a:p>
            <a:r>
              <a:rPr lang="pt-BR" sz="1200" dirty="0">
                <a:latin typeface="Lucida Sans Typewriter" panose="020B0509030504030204" pitchFamily="49" charset="0"/>
              </a:rPr>
              <a:t>2 Mardia Kurtosis     -2.51    0.0118     NO</a:t>
            </a:r>
          </a:p>
          <a:p>
            <a:r>
              <a:rPr lang="pt-BR" sz="1200" dirty="0">
                <a:latin typeface="Lucida Sans Typewriter" panose="020B0509030504030204" pitchFamily="49" charset="0"/>
              </a:rPr>
              <a:t>3             MVN      &lt;NA&gt;      &lt;NA&gt;     NO</a:t>
            </a:r>
            <a:endParaRPr lang="en-US" sz="1200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103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MLM just like univariate LM, but for multiple responses</a:t>
            </a:r>
          </a:p>
          <a:p>
            <a:pPr lvl="1"/>
            <a:r>
              <a:rPr lang="en-US" sz="2000" dirty="0"/>
              <a:t>Simultaneous tests – no need for p-value adjustment</a:t>
            </a:r>
          </a:p>
          <a:p>
            <a:pPr lvl="1"/>
            <a:r>
              <a:rPr lang="en-US" sz="2000" dirty="0"/>
              <a:t>Take correlations among responses into account</a:t>
            </a:r>
          </a:p>
          <a:p>
            <a:pPr lvl="1"/>
            <a:r>
              <a:rPr lang="en-US" sz="2000" dirty="0"/>
              <a:t>Indicates </a:t>
            </a:r>
            <a:r>
              <a:rPr lang="en-US" sz="2000" dirty="0">
                <a:solidFill>
                  <a:srgbClr val="FF0000"/>
                </a:solidFill>
              </a:rPr>
              <a:t># of dimensions </a:t>
            </a:r>
            <a:r>
              <a:rPr lang="en-US" sz="2000" dirty="0"/>
              <a:t>of responses</a:t>
            </a:r>
          </a:p>
          <a:p>
            <a:r>
              <a:rPr lang="en-US" sz="2400" dirty="0"/>
              <a:t>Data ellipses</a:t>
            </a:r>
          </a:p>
          <a:p>
            <a:pPr lvl="1"/>
            <a:r>
              <a:rPr lang="en-US" sz="2000" dirty="0"/>
              <a:t>Summarize bivariate data to show means, variances, correlation</a:t>
            </a:r>
          </a:p>
          <a:p>
            <a:pPr lvl="1"/>
            <a:r>
              <a:rPr lang="en-US" sz="2000" dirty="0"/>
              <a:t>MANOVA: shows how groups differ in these</a:t>
            </a:r>
          </a:p>
          <a:p>
            <a:r>
              <a:rPr lang="en-US" sz="2400" dirty="0"/>
              <a:t>HE framework</a:t>
            </a:r>
          </a:p>
          <a:p>
            <a:pPr lvl="1"/>
            <a:r>
              <a:rPr lang="en-US" sz="2000" dirty="0"/>
              <a:t>Visualize multivariate tests in the MLM </a:t>
            </a:r>
          </a:p>
          <a:p>
            <a:pPr lvl="1"/>
            <a:r>
              <a:rPr lang="en-US" sz="2000" dirty="0"/>
              <a:t>Canonical displays show these results in the 2D (or 3D) space that accounts for largest </a:t>
            </a:r>
            <a:r>
              <a:rPr lang="en-US" sz="2000" dirty="0">
                <a:solidFill>
                  <a:srgbClr val="FF0000"/>
                </a:solidFill>
              </a:rPr>
              <a:t>between-group variance</a:t>
            </a:r>
            <a:r>
              <a:rPr lang="en-US" sz="2000" dirty="0"/>
              <a:t>.</a:t>
            </a:r>
          </a:p>
          <a:p>
            <a:r>
              <a:rPr lang="en-US" sz="2400" dirty="0"/>
              <a:t>Checking assumptions: visual tests are often sufficient</a:t>
            </a:r>
          </a:p>
          <a:p>
            <a:pPr lvl="1"/>
            <a:r>
              <a:rPr lang="en-US" sz="2000" dirty="0"/>
              <a:t>homogeneity of variances: </a:t>
            </a:r>
            <a:r>
              <a:rPr lang="en-US" sz="1600" dirty="0" err="1">
                <a:latin typeface="Lucida Sans Typewriter" panose="020B0509030504030204" pitchFamily="49" charset="0"/>
              </a:rPr>
              <a:t>heplots</a:t>
            </a:r>
            <a:r>
              <a:rPr lang="en-US" sz="1600" dirty="0">
                <a:latin typeface="Lucida Sans Typewriter" panose="020B0509030504030204" pitchFamily="49" charset="0"/>
              </a:rPr>
              <a:t>::</a:t>
            </a:r>
            <a:r>
              <a:rPr lang="en-US" sz="1600" dirty="0" err="1">
                <a:latin typeface="Lucida Sans Typewriter" panose="020B0509030504030204" pitchFamily="49" charset="0"/>
              </a:rPr>
              <a:t>covEllipses</a:t>
            </a:r>
            <a:r>
              <a:rPr lang="en-US" sz="1600" dirty="0">
                <a:latin typeface="Lucida Sans Typewriter" panose="020B0509030504030204" pitchFamily="49" charset="0"/>
              </a:rPr>
              <a:t>()</a:t>
            </a:r>
          </a:p>
          <a:p>
            <a:pPr lvl="1"/>
            <a:r>
              <a:rPr lang="en-US" sz="2000" dirty="0"/>
              <a:t>outliers &amp; MVN: </a:t>
            </a:r>
            <a:r>
              <a:rPr lang="en-US" sz="1600" dirty="0" err="1">
                <a:latin typeface="Lucida Sans Typewriter" panose="020B0509030504030204" pitchFamily="49" charset="0"/>
              </a:rPr>
              <a:t>heplot</a:t>
            </a:r>
            <a:r>
              <a:rPr lang="en-US" sz="1600" dirty="0">
                <a:latin typeface="Lucida Sans Typewriter" panose="020B0509030504030204" pitchFamily="49" charset="0"/>
              </a:rPr>
              <a:t>::</a:t>
            </a:r>
            <a:r>
              <a:rPr lang="en-US" sz="1600" dirty="0" err="1">
                <a:latin typeface="Lucida Sans Typewriter" panose="020B0509030504030204" pitchFamily="49" charset="0"/>
              </a:rPr>
              <a:t>cqplot</a:t>
            </a:r>
            <a:r>
              <a:rPr lang="en-US" sz="1600" dirty="0">
                <a:latin typeface="Lucida Sans Typewriter" panose="020B0509030504030204" pitchFamily="49" charset="0"/>
              </a:rPr>
              <a:t>()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9D6B-0960-4FD1-846F-2AD1C27F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MANOVA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30F75-5E42-4283-B1AC-12216C1A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6D9ECE-DB78-4AC0-BF2A-B8EAAD644B50}"/>
              </a:ext>
            </a:extLst>
          </p:cNvPr>
          <p:cNvGrpSpPr/>
          <p:nvPr/>
        </p:nvGrpSpPr>
        <p:grpSpPr>
          <a:xfrm>
            <a:off x="457200" y="1198453"/>
            <a:ext cx="2753642" cy="2956545"/>
            <a:chOff x="762000" y="1828800"/>
            <a:chExt cx="2743200" cy="3150769"/>
          </a:xfrm>
        </p:grpSpPr>
        <p:pic>
          <p:nvPicPr>
            <p:cNvPr id="5" name="Picture 2" descr="C:\Dropbox\Documents\Presentations\SORA-TABA\fig\mathscore-data.png">
              <a:extLst>
                <a:ext uri="{FF2B5EF4-FFF2-40B4-BE49-F238E27FC236}">
                  <a16:creationId xmlns:a16="http://schemas.microsoft.com/office/drawing/2014/main" id="{8E26F8EB-4C98-4A51-9205-886DFD3D6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236369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14F1FB-0FDB-4577-8F26-7A004A898CBD}"/>
                </a:ext>
              </a:extLst>
            </p:cNvPr>
            <p:cNvSpPr txBox="1"/>
            <p:nvPr/>
          </p:nvSpPr>
          <p:spPr>
            <a:xfrm>
              <a:off x="1066800" y="18288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F8C975-C04A-402D-92AC-32FDFBA892BD}"/>
              </a:ext>
            </a:extLst>
          </p:cNvPr>
          <p:cNvGrpSpPr/>
          <p:nvPr/>
        </p:nvGrpSpPr>
        <p:grpSpPr>
          <a:xfrm>
            <a:off x="3429002" y="4154998"/>
            <a:ext cx="2514600" cy="2514600"/>
            <a:chOff x="3429002" y="4154998"/>
            <a:chExt cx="2514600" cy="2514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BB2453-E464-4F14-98C6-F0F5C935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2" y="4154998"/>
              <a:ext cx="2514600" cy="25146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639A-67E6-4D53-AA35-5A0B4DE4529F}"/>
                </a:ext>
              </a:extLst>
            </p:cNvPr>
            <p:cNvSpPr/>
            <p:nvPr/>
          </p:nvSpPr>
          <p:spPr>
            <a:xfrm>
              <a:off x="4229100" y="4452639"/>
              <a:ext cx="685800" cy="68580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5BCD38-688B-412C-90AF-A1E2DED0ACFF}"/>
                </a:ext>
              </a:extLst>
            </p:cNvPr>
            <p:cNvSpPr/>
            <p:nvPr/>
          </p:nvSpPr>
          <p:spPr>
            <a:xfrm>
              <a:off x="4710442" y="5436080"/>
              <a:ext cx="685800" cy="685800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4571F4-7333-4F9B-92C9-FB93EDEA804F}"/>
              </a:ext>
            </a:extLst>
          </p:cNvPr>
          <p:cNvGrpSpPr/>
          <p:nvPr/>
        </p:nvGrpSpPr>
        <p:grpSpPr>
          <a:xfrm>
            <a:off x="3238854" y="1209627"/>
            <a:ext cx="2933346" cy="2859307"/>
            <a:chOff x="4648200" y="1704280"/>
            <a:chExt cx="3657600" cy="4136994"/>
          </a:xfrm>
        </p:grpSpPr>
        <p:pic>
          <p:nvPicPr>
            <p:cNvPr id="17" name="Picture 3" descr="C:\Dropbox\Documents\Presentations\SORA-TABA\fig\mathscore-data-ellipses.png">
              <a:extLst>
                <a:ext uri="{FF2B5EF4-FFF2-40B4-BE49-F238E27FC236}">
                  <a16:creationId xmlns:a16="http://schemas.microsoft.com/office/drawing/2014/main" id="{86EA1D4D-1434-40D5-BA49-48A1CF506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18367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86D0DA-696C-4575-8B24-8D3AD672C756}"/>
                </a:ext>
              </a:extLst>
            </p:cNvPr>
            <p:cNvSpPr txBox="1"/>
            <p:nvPr/>
          </p:nvSpPr>
          <p:spPr>
            <a:xfrm>
              <a:off x="5181600" y="1704280"/>
              <a:ext cx="220980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D88FAC-A4F3-49DD-9376-70C021A46E5B}"/>
              </a:ext>
            </a:extLst>
          </p:cNvPr>
          <p:cNvGrpSpPr/>
          <p:nvPr/>
        </p:nvGrpSpPr>
        <p:grpSpPr>
          <a:xfrm>
            <a:off x="6553200" y="1267468"/>
            <a:ext cx="2667000" cy="2624554"/>
            <a:chOff x="6553200" y="1267468"/>
            <a:chExt cx="2667000" cy="2624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95EC1A-1EF7-47C9-A999-3CE6523E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1606022"/>
              <a:ext cx="2286000" cy="228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8F56B6-A18D-472A-A313-8966523B28E5}"/>
                </a:ext>
              </a:extLst>
            </p:cNvPr>
            <p:cNvSpPr txBox="1"/>
            <p:nvPr/>
          </p:nvSpPr>
          <p:spPr>
            <a:xfrm>
              <a:off x="6618638" y="1267468"/>
              <a:ext cx="260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SSP</a:t>
              </a:r>
              <a:r>
                <a:rPr lang="en-US" sz="1600" baseline="-25000" dirty="0"/>
                <a:t>E</a:t>
              </a:r>
              <a:r>
                <a:rPr lang="en-US" sz="1600" dirty="0"/>
                <a:t> = pooled w/in group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BBDC40-17F1-4528-8EBE-311EFF4D072E}"/>
              </a:ext>
            </a:extLst>
          </p:cNvPr>
          <p:cNvSpPr txBox="1"/>
          <p:nvPr/>
        </p:nvSpPr>
        <p:spPr>
          <a:xfrm>
            <a:off x="1936721" y="4568008"/>
            <a:ext cx="168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SSP</a:t>
            </a:r>
            <a:r>
              <a:rPr lang="en-US" sz="1600" baseline="-25000" dirty="0"/>
              <a:t>H</a:t>
            </a:r>
            <a:r>
              <a:rPr lang="en-US" sz="1600" dirty="0"/>
              <a:t> = var of group means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A03BE5-3297-4508-92AC-F4F0111C4467}"/>
              </a:ext>
            </a:extLst>
          </p:cNvPr>
          <p:cNvGrpSpPr/>
          <p:nvPr/>
        </p:nvGrpSpPr>
        <p:grpSpPr>
          <a:xfrm>
            <a:off x="6313842" y="3994678"/>
            <a:ext cx="2514600" cy="2514600"/>
            <a:chOff x="6313842" y="3994678"/>
            <a:chExt cx="2514600" cy="2514600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F56945A9-06C1-4544-82E4-9A67CF6CE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842" y="3994678"/>
              <a:ext cx="2514600" cy="25146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143AF-2E28-4C9D-B439-07D29752DDBC}"/>
                </a:ext>
              </a:extLst>
            </p:cNvPr>
            <p:cNvSpPr/>
            <p:nvPr/>
          </p:nvSpPr>
          <p:spPr>
            <a:xfrm>
              <a:off x="6961196" y="4135833"/>
              <a:ext cx="838200" cy="86434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D1476-1153-48EC-A7C5-0E717A3921EE}"/>
                </a:ext>
              </a:extLst>
            </p:cNvPr>
            <p:cNvSpPr/>
            <p:nvPr/>
          </p:nvSpPr>
          <p:spPr>
            <a:xfrm>
              <a:off x="7645484" y="5181157"/>
              <a:ext cx="838200" cy="818750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35301D-DFE8-4BE3-8239-5E3B939779D8}"/>
              </a:ext>
            </a:extLst>
          </p:cNvPr>
          <p:cNvCxnSpPr/>
          <p:nvPr/>
        </p:nvCxnSpPr>
        <p:spPr>
          <a:xfrm>
            <a:off x="2819400" y="1884379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ACD9F8-3BF1-4AE0-954C-3ADAA85FAC5D}"/>
              </a:ext>
            </a:extLst>
          </p:cNvPr>
          <p:cNvCxnSpPr/>
          <p:nvPr/>
        </p:nvCxnSpPr>
        <p:spPr>
          <a:xfrm>
            <a:off x="4038600" y="3429000"/>
            <a:ext cx="0" cy="1219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E0F993-0FC4-4513-8F17-F46C82C2EE87}"/>
              </a:ext>
            </a:extLst>
          </p:cNvPr>
          <p:cNvCxnSpPr/>
          <p:nvPr/>
        </p:nvCxnSpPr>
        <p:spPr>
          <a:xfrm>
            <a:off x="5867400" y="2057400"/>
            <a:ext cx="13716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7FD24-68AD-4FA5-A632-1AA89AFF7D47}"/>
              </a:ext>
            </a:extLst>
          </p:cNvPr>
          <p:cNvCxnSpPr/>
          <p:nvPr/>
        </p:nvCxnSpPr>
        <p:spPr>
          <a:xfrm>
            <a:off x="5194536" y="4456223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B57684-DFF9-4AE4-BE08-B477D7CCE232}"/>
              </a:ext>
            </a:extLst>
          </p:cNvPr>
          <p:cNvCxnSpPr/>
          <p:nvPr/>
        </p:nvCxnSpPr>
        <p:spPr>
          <a:xfrm>
            <a:off x="6961196" y="2987040"/>
            <a:ext cx="0" cy="1219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69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40DAF-7AAB-47E9-9391-141F8E2C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73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116263-0BC6-4E9F-99D6-BAD007770B69}"/>
              </a:ext>
            </a:extLst>
          </p:cNvPr>
          <p:cNvGrpSpPr/>
          <p:nvPr/>
        </p:nvGrpSpPr>
        <p:grpSpPr>
          <a:xfrm>
            <a:off x="95252" y="92868"/>
            <a:ext cx="3663948" cy="3713322"/>
            <a:chOff x="1628777" y="92868"/>
            <a:chExt cx="3663948" cy="3713322"/>
          </a:xfrm>
        </p:grpSpPr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C317DBD2-2837-4BEC-9755-EC60947F75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3158998"/>
                </p:ext>
              </p:extLst>
            </p:nvPr>
          </p:nvGraphicFramePr>
          <p:xfrm>
            <a:off x="4648199" y="92868"/>
            <a:ext cx="629424" cy="786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0" name="Equation" r:id="rId3" imgW="203040" imgH="253800" progId="Equation.DSMT4">
                    <p:embed/>
                  </p:oleObj>
                </mc:Choice>
                <mc:Fallback>
                  <p:oleObj name="Equation" r:id="rId3" imgW="20304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48199" y="92868"/>
                          <a:ext cx="629424" cy="7867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F13B9A-72E2-48E0-AACE-547F1F753B9E}"/>
                </a:ext>
              </a:extLst>
            </p:cNvPr>
            <p:cNvGrpSpPr/>
            <p:nvPr/>
          </p:nvGrpSpPr>
          <p:grpSpPr>
            <a:xfrm>
              <a:off x="1628777" y="310634"/>
              <a:ext cx="3663948" cy="3495556"/>
              <a:chOff x="1628777" y="310634"/>
              <a:chExt cx="3663948" cy="3495556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B4AFF95D-FB03-4A9B-9AE6-0F65400267E2}"/>
                  </a:ext>
                </a:extLst>
              </p:cNvPr>
              <p:cNvSpPr/>
              <p:nvPr/>
            </p:nvSpPr>
            <p:spPr>
              <a:xfrm>
                <a:off x="3505200" y="2971800"/>
                <a:ext cx="457200" cy="457200"/>
              </a:xfrm>
              <a:prstGeom prst="mathPlus">
                <a:avLst/>
              </a:prstGeom>
              <a:solidFill>
                <a:srgbClr val="FFC000">
                  <a:alpha val="3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Plus Sign 4">
                <a:extLst>
                  <a:ext uri="{FF2B5EF4-FFF2-40B4-BE49-F238E27FC236}">
                    <a16:creationId xmlns:a16="http://schemas.microsoft.com/office/drawing/2014/main" id="{BE537FFF-0157-4864-B9F5-5FBC4D3910B8}"/>
                  </a:ext>
                </a:extLst>
              </p:cNvPr>
              <p:cNvSpPr/>
              <p:nvPr/>
            </p:nvSpPr>
            <p:spPr>
              <a:xfrm>
                <a:off x="2286000" y="1447800"/>
                <a:ext cx="381000" cy="381000"/>
              </a:xfrm>
              <a:prstGeom prst="mathPlus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B5A7E7A7-9754-42E5-94F5-598D10E302D7}"/>
                  </a:ext>
                </a:extLst>
              </p:cNvPr>
              <p:cNvSpPr/>
              <p:nvPr/>
            </p:nvSpPr>
            <p:spPr>
              <a:xfrm>
                <a:off x="4495800" y="438150"/>
                <a:ext cx="152400" cy="152400"/>
              </a:xfrm>
              <a:prstGeom prst="flowChartConnector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C4B0D9-E76E-4408-970A-09C996A909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0800" y="1752600"/>
                <a:ext cx="1143000" cy="144780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EC1D644-1C42-45F1-8469-DAF260D07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6500" y="590550"/>
                <a:ext cx="2019300" cy="104775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68FC0C9-FECF-4D26-B1FB-E464AF90AA45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flipV="1">
                <a:off x="3733800" y="590550"/>
                <a:ext cx="838200" cy="260985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8" name="Object 17">
                <a:extLst>
                  <a:ext uri="{FF2B5EF4-FFF2-40B4-BE49-F238E27FC236}">
                    <a16:creationId xmlns:a16="http://schemas.microsoft.com/office/drawing/2014/main" id="{21873475-797E-4866-B699-6902149F9A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4880962"/>
                  </p:ext>
                </p:extLst>
              </p:nvPr>
            </p:nvGraphicFramePr>
            <p:xfrm>
              <a:off x="3733800" y="3097530"/>
              <a:ext cx="590364" cy="7086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71" name="Equation" r:id="rId5" imgW="190440" imgH="228600" progId="Equation.DSMT4">
                      <p:embed/>
                    </p:oleObj>
                  </mc:Choice>
                  <mc:Fallback>
                    <p:oleObj name="Equation" r:id="rId5" imgW="19044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733800" y="3097530"/>
                            <a:ext cx="590364" cy="7086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9">
                <a:extLst>
                  <a:ext uri="{FF2B5EF4-FFF2-40B4-BE49-F238E27FC236}">
                    <a16:creationId xmlns:a16="http://schemas.microsoft.com/office/drawing/2014/main" id="{8ABC9730-BEBD-4F84-B42F-E245EA50E9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4144996"/>
                  </p:ext>
                </p:extLst>
              </p:nvPr>
            </p:nvGraphicFramePr>
            <p:xfrm>
              <a:off x="1628777" y="1247276"/>
              <a:ext cx="747720" cy="7867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72" name="Equation" r:id="rId7" imgW="241200" imgH="253800" progId="Equation.DSMT4">
                      <p:embed/>
                    </p:oleObj>
                  </mc:Choice>
                  <mc:Fallback>
                    <p:oleObj name="Equation" r:id="rId7" imgW="241200" imgH="2538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628777" y="1247276"/>
                            <a:ext cx="747720" cy="78678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539ABDA-5704-4138-91CB-AD5D1764ED57}"/>
                  </a:ext>
                </a:extLst>
              </p:cNvPr>
              <p:cNvGrpSpPr/>
              <p:nvPr/>
            </p:nvGrpSpPr>
            <p:grpSpPr>
              <a:xfrm>
                <a:off x="4114800" y="1548884"/>
                <a:ext cx="1177925" cy="686316"/>
                <a:chOff x="4114800" y="1548884"/>
                <a:chExt cx="1177925" cy="686316"/>
              </a:xfrm>
            </p:grpSpPr>
            <p:graphicFrame>
              <p:nvGraphicFramePr>
                <p:cNvPr id="11" name="Object 10">
                  <a:extLst>
                    <a:ext uri="{FF2B5EF4-FFF2-40B4-BE49-F238E27FC236}">
                      <a16:creationId xmlns:a16="http://schemas.microsoft.com/office/drawing/2014/main" id="{66EEE224-3339-41B4-956C-988588D3A7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8306886"/>
                    </p:ext>
                  </p:extLst>
                </p:nvPr>
              </p:nvGraphicFramePr>
              <p:xfrm>
                <a:off x="4191000" y="1790700"/>
                <a:ext cx="1101725" cy="444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73" name="Equation" r:id="rId9" imgW="596880" imgH="241200" progId="Equation.DSMT4">
                        <p:embed/>
                      </p:oleObj>
                    </mc:Choice>
                    <mc:Fallback>
                      <p:oleObj name="Equation" r:id="rId9" imgW="596880" imgH="241200" progId="Equation.DSMT4">
                        <p:embed/>
                        <p:pic>
                          <p:nvPicPr>
                            <p:cNvPr id="7" name="Object 6">
                              <a:extLst>
                                <a:ext uri="{FF2B5EF4-FFF2-40B4-BE49-F238E27FC236}">
                                  <a16:creationId xmlns:a16="http://schemas.microsoft.com/office/drawing/2014/main" id="{F8681750-39B6-42B1-80B8-725FF444A0E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91000" y="1790700"/>
                              <a:ext cx="1101725" cy="4445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BF8233-D711-45CA-B9DD-3E5957CD8CD7}"/>
                    </a:ext>
                  </a:extLst>
                </p:cNvPr>
                <p:cNvSpPr txBox="1"/>
                <p:nvPr/>
              </p:nvSpPr>
              <p:spPr>
                <a:xfrm>
                  <a:off x="4114800" y="1548884"/>
                  <a:ext cx="1143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Total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DEEA854-1F6D-4EA0-944B-2700C3E200E0}"/>
                  </a:ext>
                </a:extLst>
              </p:cNvPr>
              <p:cNvGrpSpPr/>
              <p:nvPr/>
            </p:nvGrpSpPr>
            <p:grpSpPr>
              <a:xfrm>
                <a:off x="1790700" y="2336265"/>
                <a:ext cx="1524000" cy="793769"/>
                <a:chOff x="1790700" y="2336265"/>
                <a:chExt cx="1524000" cy="793769"/>
              </a:xfrm>
            </p:grpSpPr>
            <p:graphicFrame>
              <p:nvGraphicFramePr>
                <p:cNvPr id="21" name="Object 20">
                  <a:extLst>
                    <a:ext uri="{FF2B5EF4-FFF2-40B4-BE49-F238E27FC236}">
                      <a16:creationId xmlns:a16="http://schemas.microsoft.com/office/drawing/2014/main" id="{81918499-4F8C-4AFA-AE24-045C207824E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5366462"/>
                    </p:ext>
                  </p:extLst>
                </p:nvPr>
              </p:nvGraphicFramePr>
              <p:xfrm>
                <a:off x="1960562" y="2336265"/>
                <a:ext cx="1203325" cy="4667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74" name="Equation" r:id="rId11" imgW="622080" imgH="241200" progId="Equation.DSMT4">
                        <p:embed/>
                      </p:oleObj>
                    </mc:Choice>
                    <mc:Fallback>
                      <p:oleObj name="Equation" r:id="rId11" imgW="622080" imgH="241200" progId="Equation.DSMT4">
                        <p:embed/>
                        <p:pic>
                          <p:nvPicPr>
                            <p:cNvPr id="8" name="Object 7">
                              <a:extLst>
                                <a:ext uri="{FF2B5EF4-FFF2-40B4-BE49-F238E27FC236}">
                                  <a16:creationId xmlns:a16="http://schemas.microsoft.com/office/drawing/2014/main" id="{EF554BC5-C6F6-4751-8418-73AA380DE45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60562" y="2336265"/>
                              <a:ext cx="1203325" cy="4667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C7C957D-3C37-4623-B8C7-237F08A691FF}"/>
                    </a:ext>
                  </a:extLst>
                </p:cNvPr>
                <p:cNvSpPr txBox="1"/>
                <p:nvPr/>
              </p:nvSpPr>
              <p:spPr>
                <a:xfrm>
                  <a:off x="1790700" y="276070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Between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31A81C9-039A-48D7-B213-93AA426DDB37}"/>
                  </a:ext>
                </a:extLst>
              </p:cNvPr>
              <p:cNvGrpSpPr/>
              <p:nvPr/>
            </p:nvGrpSpPr>
            <p:grpSpPr>
              <a:xfrm>
                <a:off x="2586434" y="310634"/>
                <a:ext cx="1179512" cy="760929"/>
                <a:chOff x="2586434" y="310634"/>
                <a:chExt cx="1179512" cy="760929"/>
              </a:xfrm>
            </p:grpSpPr>
            <p:graphicFrame>
              <p:nvGraphicFramePr>
                <p:cNvPr id="22" name="Object 21">
                  <a:extLst>
                    <a:ext uri="{FF2B5EF4-FFF2-40B4-BE49-F238E27FC236}">
                      <a16:creationId xmlns:a16="http://schemas.microsoft.com/office/drawing/2014/main" id="{7A13CA42-ED19-494D-9D97-677B4E6708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6296524"/>
                    </p:ext>
                  </p:extLst>
                </p:nvPr>
              </p:nvGraphicFramePr>
              <p:xfrm>
                <a:off x="2586434" y="604838"/>
                <a:ext cx="1179512" cy="4667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75" name="Equation" r:id="rId13" imgW="609480" imgH="241200" progId="Equation.DSMT4">
                        <p:embed/>
                      </p:oleObj>
                    </mc:Choice>
                    <mc:Fallback>
                      <p:oleObj name="Equation" r:id="rId13" imgW="609480" imgH="241200" progId="Equation.DSMT4">
                        <p:embed/>
                        <p:pic>
                          <p:nvPicPr>
                            <p:cNvPr id="9" name="Object 8">
                              <a:extLst>
                                <a:ext uri="{FF2B5EF4-FFF2-40B4-BE49-F238E27FC236}">
                                  <a16:creationId xmlns:a16="http://schemas.microsoft.com/office/drawing/2014/main" id="{7C8A0FC3-330F-4FA3-B872-CCAD0431720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586434" y="604838"/>
                              <a:ext cx="1179512" cy="4667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D5C75B-E266-4D0C-84BD-3280437D1C8D}"/>
                    </a:ext>
                  </a:extLst>
                </p:cNvPr>
                <p:cNvSpPr txBox="1"/>
                <p:nvPr/>
              </p:nvSpPr>
              <p:spPr>
                <a:xfrm>
                  <a:off x="2604690" y="310634"/>
                  <a:ext cx="1143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Within</a:t>
                  </a: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471B65-4699-44C2-839A-51DE8B0731E4}"/>
              </a:ext>
            </a:extLst>
          </p:cNvPr>
          <p:cNvGrpSpPr/>
          <p:nvPr/>
        </p:nvGrpSpPr>
        <p:grpSpPr>
          <a:xfrm>
            <a:off x="4800600" y="2802990"/>
            <a:ext cx="2271105" cy="2286000"/>
            <a:chOff x="4724409" y="2743200"/>
            <a:chExt cx="2271105" cy="2286000"/>
          </a:xfrm>
        </p:grpSpPr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4775E389-FEC7-4118-8B0A-B4708FB9AA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4788012"/>
                </p:ext>
              </p:extLst>
            </p:nvPr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6" name="Equation" r:id="rId15" imgW="203040" imgH="253800" progId="Equation.DSMT4">
                    <p:embed/>
                  </p:oleObj>
                </mc:Choice>
                <mc:Fallback>
                  <p:oleObj name="Equation" r:id="rId15" imgW="203040" imgH="253800" progId="Equation.DSMT4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C317DBD2-2837-4BEC-9755-EC60947F75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Plus Sign 34">
              <a:extLst>
                <a:ext uri="{FF2B5EF4-FFF2-40B4-BE49-F238E27FC236}">
                  <a16:creationId xmlns:a16="http://schemas.microsoft.com/office/drawing/2014/main" id="{616B1FC9-608F-4169-A0DB-0EF96EAC2543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lus Sign 35">
              <a:extLst>
                <a:ext uri="{FF2B5EF4-FFF2-40B4-BE49-F238E27FC236}">
                  <a16:creationId xmlns:a16="http://schemas.microsoft.com/office/drawing/2014/main" id="{197CACBA-1EE3-4BD6-9C79-F5DFBD4C4E7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CF0E4BB-8965-4E63-A636-11C8FE705091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2CBC3FB-DF55-47BA-A44E-423383B1B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CCF38D-6DFA-4FF2-B618-11F976203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F1945D8-893E-415D-8C74-73B1B6D388C3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65FA0642-9A68-426F-8630-090DB88A80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4524888"/>
                </p:ext>
              </p:extLst>
            </p:nvPr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7" name="Equation" r:id="rId16" imgW="190440" imgH="228600" progId="Equation.DSMT4">
                    <p:embed/>
                  </p:oleObj>
                </mc:Choice>
                <mc:Fallback>
                  <p:oleObj name="Equation" r:id="rId16" imgW="190440" imgH="22860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21873475-797E-4866-B699-6902149F9A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F9AFC77A-018B-4253-A9E4-7E1303AA16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3704"/>
                </p:ext>
              </p:extLst>
            </p:nvPr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8" name="Equation" r:id="rId17" imgW="241200" imgH="253800" progId="Equation.DSMT4">
                    <p:embed/>
                  </p:oleObj>
                </mc:Choice>
                <mc:Fallback>
                  <p:oleObj name="Equation" r:id="rId17" imgW="241200" imgH="253800" progId="Equation.DSMT4">
                    <p:embed/>
                    <p:pic>
                      <p:nvPic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8ABC9730-BEBD-4F84-B42F-E245EA50E9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C1FD0AA-8DFC-44B0-B5F6-10EA45088A1C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50" name="Object 49">
                <a:extLst>
                  <a:ext uri="{FF2B5EF4-FFF2-40B4-BE49-F238E27FC236}">
                    <a16:creationId xmlns:a16="http://schemas.microsoft.com/office/drawing/2014/main" id="{6D43C740-85D2-4128-A953-587EF68848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053167"/>
                  </p:ext>
                </p:extLst>
              </p:nvPr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79" name="Equation" r:id="rId18" imgW="596880" imgH="241200" progId="Equation.DSMT4">
                      <p:embed/>
                    </p:oleObj>
                  </mc:Choice>
                  <mc:Fallback>
                    <p:oleObj name="Equation" r:id="rId18" imgW="596880" imgH="241200" progId="Equation.DSMT4">
                      <p:embed/>
                      <p:pic>
                        <p:nvPicPr>
                          <p:cNvPr id="11" name="Object 10">
                            <a:extLst>
                              <a:ext uri="{FF2B5EF4-FFF2-40B4-BE49-F238E27FC236}">
                                <a16:creationId xmlns:a16="http://schemas.microsoft.com/office/drawing/2014/main" id="{66EEE224-3339-41B4-956C-988588D3A7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9775D2-78C0-499B-82F1-221F7C587F80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4C4C4F-4E66-4B44-BC8F-9206F4C0F06B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48" name="Object 47">
                <a:extLst>
                  <a:ext uri="{FF2B5EF4-FFF2-40B4-BE49-F238E27FC236}">
                    <a16:creationId xmlns:a16="http://schemas.microsoft.com/office/drawing/2014/main" id="{9C3C4B87-E1B7-48D9-896C-393F5DDCA7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4176703"/>
                  </p:ext>
                </p:extLst>
              </p:nvPr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80" name="Equation" r:id="rId19" imgW="622080" imgH="241200" progId="Equation.DSMT4">
                      <p:embed/>
                    </p:oleObj>
                  </mc:Choice>
                  <mc:Fallback>
                    <p:oleObj name="Equation" r:id="rId19" imgW="622080" imgH="241200" progId="Equation.DSMT4">
                      <p:embed/>
                      <p:pic>
                        <p:nvPicPr>
                          <p:cNvPr id="21" name="Object 20">
                            <a:extLst>
                              <a:ext uri="{FF2B5EF4-FFF2-40B4-BE49-F238E27FC236}">
                                <a16:creationId xmlns:a16="http://schemas.microsoft.com/office/drawing/2014/main" id="{81918499-4F8C-4AFA-AE24-045C207824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089A6A-52D6-461F-B00C-0162467890F8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E0ADB7-8AFE-42DE-80C8-47F824AA2856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46" name="Object 45">
                <a:extLst>
                  <a:ext uri="{FF2B5EF4-FFF2-40B4-BE49-F238E27FC236}">
                    <a16:creationId xmlns:a16="http://schemas.microsoft.com/office/drawing/2014/main" id="{22C4F47D-778F-46BF-A4B0-DCA9C6101A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9354166"/>
                  </p:ext>
                </p:extLst>
              </p:nvPr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81" name="Equation" r:id="rId20" imgW="609480" imgH="241200" progId="Equation.DSMT4">
                      <p:embed/>
                    </p:oleObj>
                  </mc:Choice>
                  <mc:Fallback>
                    <p:oleObj name="Equation" r:id="rId20" imgW="609480" imgH="241200" progId="Equation.DSMT4">
                      <p:embed/>
                      <p:pic>
                        <p:nvPicPr>
                          <p:cNvPr id="22" name="Object 21">
                            <a:extLst>
                              <a:ext uri="{FF2B5EF4-FFF2-40B4-BE49-F238E27FC236}">
                                <a16:creationId xmlns:a16="http://schemas.microsoft.com/office/drawing/2014/main" id="{7A13CA42-ED19-494D-9D97-677B4E6708C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3216EA-DF27-421C-87BF-7D3B3AFE3501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614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3E7D-360E-4B01-B9AA-B862F51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squares: SS</a:t>
            </a:r>
            <a:r>
              <a:rPr lang="en-US" baseline="-25000" dirty="0"/>
              <a:t>T</a:t>
            </a:r>
            <a:r>
              <a:rPr lang="en-US" dirty="0"/>
              <a:t> and SS</a:t>
            </a:r>
            <a:r>
              <a:rPr lang="en-US" baseline="-25000" dirty="0"/>
              <a:t>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8E5D6-DB8A-473D-9559-A25E5A0E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7C732-69CB-4949-B095-09FFE3072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27843"/>
            <a:ext cx="518160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ABAB8-A26F-4301-9001-867CD33C7A46}"/>
              </a:ext>
            </a:extLst>
          </p:cNvPr>
          <p:cNvSpPr txBox="1"/>
          <p:nvPr/>
        </p:nvSpPr>
        <p:spPr>
          <a:xfrm>
            <a:off x="381000" y="16002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simple linear regression,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intercept b</a:t>
            </a:r>
            <a:r>
              <a:rPr lang="en-US" baseline="-25000" dirty="0"/>
              <a:t>0 </a:t>
            </a:r>
            <a:r>
              <a:rPr lang="en-US" dirty="0"/>
              <a:t> &amp; slope b</a:t>
            </a:r>
            <a:r>
              <a:rPr lang="en-US" baseline="-25000" dirty="0"/>
              <a:t>1</a:t>
            </a:r>
            <a:r>
              <a:rPr lang="en-US" dirty="0"/>
              <a:t> are values that minimize the SS</a:t>
            </a:r>
            <a:r>
              <a:rPr lang="en-US" baseline="-25000" dirty="0"/>
              <a:t>E</a:t>
            </a:r>
            <a:r>
              <a:rPr lang="en-US" dirty="0"/>
              <a:t> (or MS</a:t>
            </a:r>
            <a:r>
              <a:rPr lang="en-US" baseline="-25000" dirty="0"/>
              <a:t>E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b="0" dirty="0"/>
          </a:p>
          <a:p>
            <a:endParaRPr lang="en-US" dirty="0"/>
          </a:p>
          <a:p>
            <a:r>
              <a:rPr lang="en-US" dirty="0"/>
              <a:t>SS</a:t>
            </a:r>
            <a:r>
              <a:rPr lang="en-US" baseline="-25000" dirty="0"/>
              <a:t>T</a:t>
            </a:r>
            <a:r>
              <a:rPr lang="en-US" dirty="0"/>
              <a:t> is that value when b</a:t>
            </a:r>
            <a:r>
              <a:rPr lang="en-US" baseline="-25000" dirty="0"/>
              <a:t>1</a:t>
            </a:r>
            <a:r>
              <a:rPr lang="en-US" dirty="0"/>
              <a:t>=0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EED594B-D834-49A8-9D7A-88B7B5FEC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016448"/>
              </p:ext>
            </p:extLst>
          </p:nvPr>
        </p:nvGraphicFramePr>
        <p:xfrm>
          <a:off x="5289550" y="320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89550" y="320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A9B1E88-D63E-4722-8EEE-030EF6AF5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932441"/>
              </p:ext>
            </p:extLst>
          </p:nvPr>
        </p:nvGraphicFramePr>
        <p:xfrm>
          <a:off x="463990" y="3657600"/>
          <a:ext cx="2724905" cy="468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6" imgW="1625400" imgH="279360" progId="Equation.DSMT4">
                  <p:embed/>
                </p:oleObj>
              </mc:Choice>
              <mc:Fallback>
                <p:oleObj name="Equation" r:id="rId6" imgW="1625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990" y="3657600"/>
                        <a:ext cx="2724905" cy="468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8BBEF18-D044-4E87-8AB9-FC2975AEE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488198"/>
              </p:ext>
            </p:extLst>
          </p:nvPr>
        </p:nvGraphicFramePr>
        <p:xfrm>
          <a:off x="472289" y="2066092"/>
          <a:ext cx="2259515" cy="44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8" imgW="1168200" imgH="228600" progId="Equation.DSMT4">
                  <p:embed/>
                </p:oleObj>
              </mc:Choice>
              <mc:Fallback>
                <p:oleObj name="Equation" r:id="rId8" imgW="116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2289" y="2066092"/>
                        <a:ext cx="2259515" cy="44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678D015-5F32-44F2-8248-C81B8D17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16988"/>
              </p:ext>
            </p:extLst>
          </p:nvPr>
        </p:nvGraphicFramePr>
        <p:xfrm>
          <a:off x="803063" y="4953000"/>
          <a:ext cx="17125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35">
                  <a:extLst>
                    <a:ext uri="{9D8B030D-6E8A-4147-A177-3AD203B41FA5}">
                      <a16:colId xmlns:a16="http://schemas.microsoft.com/office/drawing/2014/main" val="17055801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4662671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</a:t>
                      </a:r>
                      <a:r>
                        <a:rPr lang="en-US" baseline="-25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2594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387537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4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5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2121-1F9B-4745-8630-2B1C4A72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Visualizing SS</a:t>
            </a:r>
            <a:r>
              <a:rPr lang="en-US" baseline="-25000" dirty="0"/>
              <a:t>T</a:t>
            </a:r>
            <a:r>
              <a:rPr lang="en-US" dirty="0"/>
              <a:t> = SS</a:t>
            </a:r>
            <a:r>
              <a:rPr lang="en-US" baseline="-25000" dirty="0"/>
              <a:t>H</a:t>
            </a:r>
            <a:r>
              <a:rPr lang="en-US" dirty="0"/>
              <a:t> + SS</a:t>
            </a:r>
            <a:r>
              <a:rPr lang="en-US" baseline="-25000" dirty="0"/>
              <a:t>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E8FC-8CF6-4A56-9F52-8AC68E81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07DEC4B-BE7E-445C-895F-4786D674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829"/>
            <a:ext cx="9144000" cy="2811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C14B1-2FA7-4B82-A001-10784BFDBDE1}"/>
              </a:ext>
            </a:extLst>
          </p:cNvPr>
          <p:cNvSpPr txBox="1"/>
          <p:nvPr/>
        </p:nvSpPr>
        <p:spPr>
          <a:xfrm>
            <a:off x="450028" y="131185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variance (SS</a:t>
            </a:r>
            <a:r>
              <a:rPr lang="en-US" baseline="-25000" dirty="0"/>
              <a:t>T</a:t>
            </a:r>
            <a:r>
              <a:rPr lang="en-US" dirty="0"/>
              <a:t>)                 =     Regression variance  (SS</a:t>
            </a:r>
            <a:r>
              <a:rPr lang="en-US" baseline="-25000" dirty="0"/>
              <a:t>H</a:t>
            </a:r>
            <a:r>
              <a:rPr lang="en-US" dirty="0"/>
              <a:t>)   +   Residual variance (SS</a:t>
            </a:r>
            <a:r>
              <a:rPr lang="en-US" baseline="-25000" dirty="0"/>
              <a:t>E</a:t>
            </a:r>
            <a:r>
              <a:rPr lang="en-US" dirty="0"/>
              <a:t>)</a:t>
            </a:r>
            <a:endParaRPr lang="en-US" b="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2D91B8-7555-4751-9DAB-A0AB142A6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889814"/>
              </p:ext>
            </p:extLst>
          </p:nvPr>
        </p:nvGraphicFramePr>
        <p:xfrm>
          <a:off x="950172" y="1780188"/>
          <a:ext cx="12874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4" imgW="698400" imgH="241200" progId="Equation.DSMT4">
                  <p:embed/>
                </p:oleObj>
              </mc:Choice>
              <mc:Fallback>
                <p:oleObj name="Equation" r:id="rId4" imgW="698400" imgH="241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8681750-39B6-42B1-80B8-725FF444A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0172" y="1780188"/>
                        <a:ext cx="1287463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E7C3E41-D80C-4EB6-9C36-693F70B34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858777"/>
              </p:ext>
            </p:extLst>
          </p:nvPr>
        </p:nvGraphicFramePr>
        <p:xfrm>
          <a:off x="3901754" y="1781267"/>
          <a:ext cx="13509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6" imgW="698400" imgH="241200" progId="Equation.DSMT4">
                  <p:embed/>
                </p:oleObj>
              </mc:Choice>
              <mc:Fallback>
                <p:oleObj name="Equation" r:id="rId6" imgW="698400" imgH="241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554BC5-C6F6-4751-8418-73AA380DE4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1754" y="1781267"/>
                        <a:ext cx="13509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8C57778-A53C-4B4E-B446-0AB75759B8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46600"/>
              </p:ext>
            </p:extLst>
          </p:nvPr>
        </p:nvGraphicFramePr>
        <p:xfrm>
          <a:off x="6707157" y="1781267"/>
          <a:ext cx="14001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8" imgW="723600" imgH="241200" progId="Equation.DSMT4">
                  <p:embed/>
                </p:oleObj>
              </mc:Choice>
              <mc:Fallback>
                <p:oleObj name="Equation" r:id="rId8" imgW="723600" imgH="241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C8A0FC3-330F-4FA3-B872-CCAD04317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07157" y="1781267"/>
                        <a:ext cx="14001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D8B201-8136-4B2C-BF6C-8A674CC65B84}"/>
              </a:ext>
            </a:extLst>
          </p:cNvPr>
          <p:cNvSpPr txBox="1"/>
          <p:nvPr/>
        </p:nvSpPr>
        <p:spPr>
          <a:xfrm>
            <a:off x="457200" y="5715000"/>
            <a:ext cx="822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test: How much better is the fitted regression line (</a:t>
            </a:r>
            <a:r>
              <a:rPr lang="el-GR" dirty="0"/>
              <a:t>β</a:t>
            </a:r>
            <a:r>
              <a:rPr lang="en-US" dirty="0"/>
              <a:t> = b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r>
              <a:rPr lang="en-US" dirty="0"/>
              <a:t>)  than the flat line </a:t>
            </a:r>
            <a:r>
              <a:rPr lang="en-US" b="1" dirty="0"/>
              <a:t>(</a:t>
            </a:r>
            <a:r>
              <a:rPr lang="el-GR" dirty="0"/>
              <a:t>β</a:t>
            </a:r>
            <a:r>
              <a:rPr lang="en-US" dirty="0"/>
              <a:t> = 0</a:t>
            </a:r>
            <a:r>
              <a:rPr lang="en-US" b="1" dirty="0"/>
              <a:t>) ?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FFBF-3DEC-4250-8EAC-37A08301C99B}"/>
                  </a:ext>
                </a:extLst>
              </p:cNvPr>
              <p:cNvSpPr txBox="1"/>
              <p:nvPr/>
            </p:nvSpPr>
            <p:spPr>
              <a:xfrm>
                <a:off x="-51305" y="3840275"/>
                <a:ext cx="524056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FFBF-3DEC-4250-8EAC-37A08301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305" y="3840275"/>
                <a:ext cx="52405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E535E4-5DE9-46A7-A888-7199D8701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62473"/>
              </p:ext>
            </p:extLst>
          </p:nvPr>
        </p:nvGraphicFramePr>
        <p:xfrm>
          <a:off x="524056" y="3699251"/>
          <a:ext cx="692498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11" imgW="380880" imgH="203040" progId="Equation.DSMT4">
                  <p:embed/>
                </p:oleObj>
              </mc:Choice>
              <mc:Fallback>
                <p:oleObj name="Equation" r:id="rId11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4056" y="3699251"/>
                        <a:ext cx="692498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C0CDD2-73BF-4647-93F0-77B2F37DF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195044"/>
              </p:ext>
            </p:extLst>
          </p:nvPr>
        </p:nvGraphicFramePr>
        <p:xfrm>
          <a:off x="3505200" y="3664626"/>
          <a:ext cx="692498" cy="438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13" imgW="380880" imgH="241200" progId="Equation.DSMT4">
                  <p:embed/>
                </p:oleObj>
              </mc:Choice>
              <mc:Fallback>
                <p:oleObj name="Equation" r:id="rId13" imgW="380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05200" y="3664626"/>
                        <a:ext cx="692498" cy="438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2A498E-267F-426A-9268-53EDCA728CAC}"/>
              </a:ext>
            </a:extLst>
          </p:cNvPr>
          <p:cNvCxnSpPr>
            <a:cxnSpLocks/>
          </p:cNvCxnSpPr>
          <p:nvPr/>
        </p:nvCxnSpPr>
        <p:spPr>
          <a:xfrm rot="-2700000">
            <a:off x="3070319" y="4083710"/>
            <a:ext cx="3048000" cy="0"/>
          </a:xfrm>
          <a:prstGeom prst="line">
            <a:avLst/>
          </a:prstGeom>
          <a:ln w="4445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6190</Words>
  <Application>Microsoft Office PowerPoint</Application>
  <PresentationFormat>On-screen Show (4:3)</PresentationFormat>
  <Paragraphs>902</Paragraphs>
  <Slides>73</Slides>
  <Notes>4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Lucida Sans Typewriter</vt:lpstr>
      <vt:lpstr>Calibri</vt:lpstr>
      <vt:lpstr>SAS Monospace</vt:lpstr>
      <vt:lpstr>Arial Unicode MS</vt:lpstr>
      <vt:lpstr>Lucida Console</vt:lpstr>
      <vt:lpstr>Wingdings</vt:lpstr>
      <vt:lpstr>Symbol</vt:lpstr>
      <vt:lpstr>Arial</vt:lpstr>
      <vt:lpstr>Courier New</vt:lpstr>
      <vt:lpstr>Cambria Math</vt:lpstr>
      <vt:lpstr>CHF</vt:lpstr>
      <vt:lpstr>Equation</vt:lpstr>
      <vt:lpstr>Visualizing Linear Models:  An R Bag of Tricks Session 2: Multivariate Models</vt:lpstr>
      <vt:lpstr>Today’s topics</vt:lpstr>
      <vt:lpstr>One-way MANOVA</vt:lpstr>
      <vt:lpstr>One-way ANOVA vs. MANOVA</vt:lpstr>
      <vt:lpstr>Response dimensions</vt:lpstr>
      <vt:lpstr>GLM: the design matrix (X)</vt:lpstr>
      <vt:lpstr>Univariate linear model</vt:lpstr>
      <vt:lpstr>Least squares: SST and SSE</vt:lpstr>
      <vt:lpstr>Regression: Visualizing SST = SSH + SSE</vt:lpstr>
      <vt:lpstr>ANOVA: Visualizing SST = SSH + SSE</vt:lpstr>
      <vt:lpstr>Which means differ?</vt:lpstr>
      <vt:lpstr>Plotting multiple comparisons</vt:lpstr>
      <vt:lpstr>Contrasts: planned comparisons</vt:lpstr>
      <vt:lpstr>PowerPoint Presentation</vt:lpstr>
      <vt:lpstr>Using contrasts in R</vt:lpstr>
      <vt:lpstr>Nested dichotomies</vt:lpstr>
      <vt:lpstr>Multivariate linear model</vt:lpstr>
      <vt:lpstr>Visualizing SSPT = SSPH + SSPE</vt:lpstr>
      <vt:lpstr>Data ellipsoids</vt:lpstr>
      <vt:lpstr>Data ellipsoids: definitions</vt:lpstr>
      <vt:lpstr>Data ellipsoids: properties</vt:lpstr>
      <vt:lpstr>The HE plot framework</vt:lpstr>
      <vt:lpstr>HE plot framework: Trivial example</vt:lpstr>
      <vt:lpstr>Follow along</vt:lpstr>
      <vt:lpstr>Why do multivariate tests?</vt:lpstr>
      <vt:lpstr>Why do multivariate tests?</vt:lpstr>
      <vt:lpstr>HE plot framework: Visual overview</vt:lpstr>
      <vt:lpstr>PowerPoint Presentation</vt:lpstr>
      <vt:lpstr>Data  Data ellipses  HE plot</vt:lpstr>
      <vt:lpstr>The H ellipse</vt:lpstr>
      <vt:lpstr>The E ellipse</vt:lpstr>
      <vt:lpstr>H &amp; E in numbers</vt:lpstr>
      <vt:lpstr>H &amp; E in numbers</vt:lpstr>
      <vt:lpstr>Discriminant analysis</vt:lpstr>
      <vt:lpstr>Discriminant analysis</vt:lpstr>
      <vt:lpstr>Canonical space</vt:lpstr>
      <vt:lpstr>Penguin data</vt:lpstr>
      <vt:lpstr>Penguins: Multivariate EDA</vt:lpstr>
      <vt:lpstr>Penguins: Multivariate EDA</vt:lpstr>
      <vt:lpstr>Scatterplot matrix with GGally</vt:lpstr>
      <vt:lpstr>PowerPoint Presentation</vt:lpstr>
      <vt:lpstr>Simpson’s Paradox</vt:lpstr>
      <vt:lpstr>PCA &amp; Biplots</vt:lpstr>
      <vt:lpstr>PCA animation</vt:lpstr>
      <vt:lpstr>PCA</vt:lpstr>
      <vt:lpstr>Biplot</vt:lpstr>
      <vt:lpstr>Penguins: MANOVA</vt:lpstr>
      <vt:lpstr>Penguins: view data ellipses</vt:lpstr>
      <vt:lpstr>HE plot details</vt:lpstr>
      <vt:lpstr>Penguins: HE plots</vt:lpstr>
      <vt:lpstr>Contrasts</vt:lpstr>
      <vt:lpstr>Contrasts</vt:lpstr>
      <vt:lpstr>Other models</vt:lpstr>
      <vt:lpstr>Other HE plots</vt:lpstr>
      <vt:lpstr>HE Pairs plots</vt:lpstr>
      <vt:lpstr>heplot3d()</vt:lpstr>
      <vt:lpstr>Canonical view</vt:lpstr>
      <vt:lpstr>Canonical view</vt:lpstr>
      <vt:lpstr>Canonical HE plot</vt:lpstr>
      <vt:lpstr>Checking assumptions</vt:lpstr>
      <vt:lpstr>Checking assumptions</vt:lpstr>
      <vt:lpstr>Constant variance: Visual</vt:lpstr>
      <vt:lpstr>Constant variance: Visual</vt:lpstr>
      <vt:lpstr>Constant variance: statistical tests</vt:lpstr>
      <vt:lpstr>Multivariate normality: z2  D2</vt:lpstr>
      <vt:lpstr>Chi-squared QQ plot</vt:lpstr>
      <vt:lpstr>Penguins: MVN &amp; outliers</vt:lpstr>
      <vt:lpstr>Penguins: MVN &amp; outliers</vt:lpstr>
      <vt:lpstr>Penguins: MVN &amp; outliers</vt:lpstr>
      <vt:lpstr>MVN: Numerical tests</vt:lpstr>
      <vt:lpstr>Summary</vt:lpstr>
      <vt:lpstr>Visualizing MANOVA tests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lecture2</dc:title>
  <dc:creator>Michael L Friendly</dc:creator>
  <cp:lastModifiedBy>Michael L Friendly</cp:lastModifiedBy>
  <cp:revision>31</cp:revision>
  <dcterms:created xsi:type="dcterms:W3CDTF">2022-08-25T14:04:33Z</dcterms:created>
  <dcterms:modified xsi:type="dcterms:W3CDTF">2022-09-04T14:51:44Z</dcterms:modified>
</cp:coreProperties>
</file>